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sldIdLst>
    <p:sldId id="256" r:id="rId3"/>
    <p:sldId id="272" r:id="rId4"/>
    <p:sldId id="258" r:id="rId5"/>
    <p:sldId id="259" r:id="rId6"/>
    <p:sldId id="260" r:id="rId7"/>
    <p:sldId id="261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8" r:id="rId17"/>
    <p:sldId id="280" r:id="rId18"/>
    <p:sldId id="281" r:id="rId19"/>
    <p:sldId id="282" r:id="rId20"/>
    <p:sldId id="283" r:id="rId21"/>
  </p:sldIdLst>
  <p:sldSz cx="12192000" cy="6858000"/>
  <p:notesSz cx="6858000" cy="9144000"/>
  <p:embeddedFontLst>
    <p:embeddedFont>
      <p:font typeface="微软雅黑" panose="020B0503020204020204" pitchFamily="34" charset="-122"/>
      <p:regular r:id="rId22"/>
      <p:bold r:id="rId23"/>
    </p:embeddedFont>
    <p:embeddedFont>
      <p:font typeface="方正粗宋简体" panose="03000509000000000000" pitchFamily="65" charset="-122"/>
      <p:regular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  <p:embeddedFont>
      <p:font typeface="方正正中黑简体" panose="02000000000000000000" pitchFamily="2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方正正黑简体" panose="02000000000000000000" pitchFamily="2" charset="-122"/>
      <p:regular r:id="rId34"/>
    </p:embeddedFont>
    <p:embeddedFont>
      <p:font typeface="Calibri Light" panose="020F0302020204030204" pitchFamily="34" charset="0"/>
      <p:regular r:id="rId35"/>
      <p:italic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orient="horz" pos="3952" userDrawn="1">
          <p15:clr>
            <a:srgbClr val="A4A3A4"/>
          </p15:clr>
        </p15:guide>
        <p15:guide id="5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6A0F"/>
    <a:srgbClr val="EEEEEE"/>
    <a:srgbClr val="8A95A6"/>
    <a:srgbClr val="BCB4B0"/>
    <a:srgbClr val="3BA6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66"/>
      </p:cViewPr>
      <p:guideLst>
        <p:guide orient="horz" pos="2205"/>
        <p:guide pos="3840"/>
        <p:guide orient="horz" pos="232"/>
        <p:guide orient="horz" pos="3952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051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801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40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531" indent="0" algn="ctr">
              <a:buNone/>
              <a:defRPr sz="1800"/>
            </a:lvl2pPr>
            <a:lvl3pPr marL="823063" indent="0" algn="ctr">
              <a:buNone/>
              <a:defRPr sz="1620"/>
            </a:lvl3pPr>
            <a:lvl4pPr marL="1234593" indent="0" algn="ctr">
              <a:buNone/>
              <a:defRPr sz="1440"/>
            </a:lvl4pPr>
            <a:lvl5pPr marL="1646124" indent="0" algn="ctr">
              <a:buNone/>
              <a:defRPr sz="1440"/>
            </a:lvl5pPr>
            <a:lvl6pPr marL="2057655" indent="0" algn="ctr">
              <a:buNone/>
              <a:defRPr sz="1440"/>
            </a:lvl6pPr>
            <a:lvl7pPr marL="2469187" indent="0" algn="ctr">
              <a:buNone/>
              <a:defRPr sz="1440"/>
            </a:lvl7pPr>
            <a:lvl8pPr marL="2880718" indent="0" algn="ctr">
              <a:buNone/>
              <a:defRPr sz="1440"/>
            </a:lvl8pPr>
            <a:lvl9pPr marL="3292248" indent="0" algn="ctr">
              <a:buNone/>
              <a:defRPr sz="144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09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851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1pPr>
            <a:lvl2pPr marL="41153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3063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593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6124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655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9187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718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2248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332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0499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531" indent="0">
              <a:buNone/>
              <a:defRPr sz="1800" b="1"/>
            </a:lvl2pPr>
            <a:lvl3pPr marL="823063" indent="0">
              <a:buNone/>
              <a:defRPr sz="1620" b="1"/>
            </a:lvl3pPr>
            <a:lvl4pPr marL="1234593" indent="0">
              <a:buNone/>
              <a:defRPr sz="1440" b="1"/>
            </a:lvl4pPr>
            <a:lvl5pPr marL="1646124" indent="0">
              <a:buNone/>
              <a:defRPr sz="1440" b="1"/>
            </a:lvl5pPr>
            <a:lvl6pPr marL="2057655" indent="0">
              <a:buNone/>
              <a:defRPr sz="1440" b="1"/>
            </a:lvl6pPr>
            <a:lvl7pPr marL="2469187" indent="0">
              <a:buNone/>
              <a:defRPr sz="1440" b="1"/>
            </a:lvl7pPr>
            <a:lvl8pPr marL="2880718" indent="0">
              <a:buNone/>
              <a:defRPr sz="1440" b="1"/>
            </a:lvl8pPr>
            <a:lvl9pPr marL="3292248" indent="0">
              <a:buNone/>
              <a:defRPr sz="144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531" indent="0">
              <a:buNone/>
              <a:defRPr sz="1800" b="1"/>
            </a:lvl2pPr>
            <a:lvl3pPr marL="823063" indent="0">
              <a:buNone/>
              <a:defRPr sz="1620" b="1"/>
            </a:lvl3pPr>
            <a:lvl4pPr marL="1234593" indent="0">
              <a:buNone/>
              <a:defRPr sz="1440" b="1"/>
            </a:lvl4pPr>
            <a:lvl5pPr marL="1646124" indent="0">
              <a:buNone/>
              <a:defRPr sz="1440" b="1"/>
            </a:lvl5pPr>
            <a:lvl6pPr marL="2057655" indent="0">
              <a:buNone/>
              <a:defRPr sz="1440" b="1"/>
            </a:lvl6pPr>
            <a:lvl7pPr marL="2469187" indent="0">
              <a:buNone/>
              <a:defRPr sz="1440" b="1"/>
            </a:lvl7pPr>
            <a:lvl8pPr marL="2880718" indent="0">
              <a:buNone/>
              <a:defRPr sz="1440" b="1"/>
            </a:lvl8pPr>
            <a:lvl9pPr marL="3292248" indent="0">
              <a:buNone/>
              <a:defRPr sz="144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079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6270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8370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288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2881"/>
            </a:lvl1pPr>
            <a:lvl2pPr>
              <a:defRPr sz="2521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531" indent="0">
              <a:buNone/>
              <a:defRPr sz="1260"/>
            </a:lvl2pPr>
            <a:lvl3pPr marL="823063" indent="0">
              <a:buNone/>
              <a:defRPr sz="1080"/>
            </a:lvl3pPr>
            <a:lvl4pPr marL="1234593" indent="0">
              <a:buNone/>
              <a:defRPr sz="900"/>
            </a:lvl4pPr>
            <a:lvl5pPr marL="1646124" indent="0">
              <a:buNone/>
              <a:defRPr sz="900"/>
            </a:lvl5pPr>
            <a:lvl6pPr marL="2057655" indent="0">
              <a:buNone/>
              <a:defRPr sz="900"/>
            </a:lvl6pPr>
            <a:lvl7pPr marL="2469187" indent="0">
              <a:buNone/>
              <a:defRPr sz="900"/>
            </a:lvl7pPr>
            <a:lvl8pPr marL="2880718" indent="0">
              <a:buNone/>
              <a:defRPr sz="900"/>
            </a:lvl8pPr>
            <a:lvl9pPr marL="3292248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89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206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288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2881"/>
            </a:lvl1pPr>
            <a:lvl2pPr marL="411531" indent="0">
              <a:buNone/>
              <a:defRPr sz="2521"/>
            </a:lvl2pPr>
            <a:lvl3pPr marL="823063" indent="0">
              <a:buNone/>
              <a:defRPr sz="2160"/>
            </a:lvl3pPr>
            <a:lvl4pPr marL="1234593" indent="0">
              <a:buNone/>
              <a:defRPr sz="1800"/>
            </a:lvl4pPr>
            <a:lvl5pPr marL="1646124" indent="0">
              <a:buNone/>
              <a:defRPr sz="1800"/>
            </a:lvl5pPr>
            <a:lvl6pPr marL="2057655" indent="0">
              <a:buNone/>
              <a:defRPr sz="1800"/>
            </a:lvl6pPr>
            <a:lvl7pPr marL="2469187" indent="0">
              <a:buNone/>
              <a:defRPr sz="1800"/>
            </a:lvl7pPr>
            <a:lvl8pPr marL="2880718" indent="0">
              <a:buNone/>
              <a:defRPr sz="1800"/>
            </a:lvl8pPr>
            <a:lvl9pPr marL="329224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531" indent="0">
              <a:buNone/>
              <a:defRPr sz="1260"/>
            </a:lvl2pPr>
            <a:lvl3pPr marL="823063" indent="0">
              <a:buNone/>
              <a:defRPr sz="1080"/>
            </a:lvl3pPr>
            <a:lvl4pPr marL="1234593" indent="0">
              <a:buNone/>
              <a:defRPr sz="900"/>
            </a:lvl4pPr>
            <a:lvl5pPr marL="1646124" indent="0">
              <a:buNone/>
              <a:defRPr sz="900"/>
            </a:lvl5pPr>
            <a:lvl6pPr marL="2057655" indent="0">
              <a:buNone/>
              <a:defRPr sz="900"/>
            </a:lvl6pPr>
            <a:lvl7pPr marL="2469187" indent="0">
              <a:buNone/>
              <a:defRPr sz="900"/>
            </a:lvl7pPr>
            <a:lvl8pPr marL="2880718" indent="0">
              <a:buNone/>
              <a:defRPr sz="900"/>
            </a:lvl8pPr>
            <a:lvl9pPr marL="3292248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3777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8961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6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014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40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322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55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660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83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43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59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8DE77-CF64-480C-8380-CB325A4AF36B}" type="datetimeFigureOut">
              <a:rPr lang="zh-CN" altLang="en-US" smtClean="0"/>
              <a:t>2015/12/10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74006-C4EA-4666-A805-744318BB5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342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02BEF-D029-4B59-852F-F491FA8C1AB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2015/12/10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EDA68-5A14-4DA3-9CAD-548AB499E18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5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23063" rtl="0" eaLnBrk="1" latinLnBrk="0" hangingPunct="1">
        <a:lnSpc>
          <a:spcPct val="90000"/>
        </a:lnSpc>
        <a:spcBef>
          <a:spcPct val="0"/>
        </a:spcBef>
        <a:buNone/>
        <a:defRPr sz="39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65" indent="-205765" algn="l" defTabSz="823063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1" kern="1200">
          <a:solidFill>
            <a:schemeClr val="tx1"/>
          </a:solidFill>
          <a:latin typeface="+mn-lt"/>
          <a:ea typeface="+mn-ea"/>
          <a:cs typeface="+mn-cs"/>
        </a:defRPr>
      </a:lvl1pPr>
      <a:lvl2pPr marL="617296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828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359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890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421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952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483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8014" indent="-205765" algn="l" defTabSz="823063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531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3063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593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6124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655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9187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718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2248" algn="l" defTabSz="823063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7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5138" y="0"/>
            <a:ext cx="11441723" cy="68580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mtClean="0">
                <a:solidFill>
                  <a:schemeClr val="bg1"/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20</a:t>
            </a:r>
            <a:r>
              <a:rPr lang="zh-CN" altLang="en-US" smtClean="0">
                <a:solidFill>
                  <a:schemeClr val="bg1"/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岁开始与别人</a:t>
            </a:r>
            <a:r>
              <a:rPr lang="zh-CN" altLang="en-US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拉开距离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9771" y="2472397"/>
            <a:ext cx="11732455" cy="1913206"/>
          </a:xfrm>
          <a:prstGeom prst="rect">
            <a:avLst/>
          </a:prstGeom>
          <a:solidFill>
            <a:srgbClr val="E96A0F"/>
          </a:solidFill>
          <a:ln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07" y="1027477"/>
            <a:ext cx="3406416" cy="48030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4438690" y="2658238"/>
            <a:ext cx="7328125" cy="1569660"/>
            <a:chOff x="4349594" y="2500850"/>
            <a:chExt cx="7328125" cy="1569660"/>
          </a:xfrm>
        </p:grpSpPr>
        <p:sp>
          <p:nvSpPr>
            <p:cNvPr id="10" name="文本框 9"/>
            <p:cNvSpPr txBox="1"/>
            <p:nvPr/>
          </p:nvSpPr>
          <p:spPr>
            <a:xfrm>
              <a:off x="4349594" y="2500850"/>
              <a:ext cx="732812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5000" dirty="0" smtClean="0">
                  <a:solidFill>
                    <a:schemeClr val="bg1"/>
                  </a:solidFill>
                  <a:latin typeface="方正粗宋简体" panose="03000509000000000000" pitchFamily="65" charset="-122"/>
                  <a:ea typeface="方正粗宋简体" panose="03000509000000000000" pitchFamily="65" charset="-122"/>
                </a:rPr>
                <a:t>20</a:t>
              </a:r>
              <a:r>
                <a:rPr lang="zh-CN" altLang="en-US" sz="5000" dirty="0" smtClean="0">
                  <a:solidFill>
                    <a:schemeClr val="bg1"/>
                  </a:solidFill>
                  <a:latin typeface="方正粗宋简体" panose="03000509000000000000" pitchFamily="65" charset="-122"/>
                  <a:ea typeface="方正粗宋简体" panose="03000509000000000000" pitchFamily="65" charset="-122"/>
                </a:rPr>
                <a:t>岁开始与别人</a:t>
              </a:r>
              <a:r>
                <a:rPr lang="zh-CN" altLang="en-US" sz="5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粗宋简体" panose="03000509000000000000" pitchFamily="65" charset="-122"/>
                  <a:ea typeface="方正粗宋简体" panose="03000509000000000000" pitchFamily="65" charset="-122"/>
                </a:rPr>
                <a:t>拉开距离</a:t>
              </a:r>
              <a:endParaRPr lang="en-US" altLang="zh-CN" sz="5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endParaRPr>
            </a:p>
            <a:p>
              <a:pPr algn="dist"/>
              <a:endParaRPr lang="en-US" altLang="zh-CN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endParaRPr>
            </a:p>
            <a:p>
              <a:pPr algn="dist"/>
              <a:r>
                <a:rPr lang="zh-CN" altLang="en-US" sz="3600" dirty="0" smtClean="0">
                  <a:solidFill>
                    <a:schemeClr val="bg1">
                      <a:lumMod val="95000"/>
                    </a:schemeClr>
                  </a:solidFill>
                  <a:latin typeface="方正大黑简体" panose="02010601030101010101" pitchFamily="2" charset="-122"/>
                  <a:ea typeface="方正大黑简体" panose="02010601030101010101" pitchFamily="2" charset="-122"/>
                </a:rPr>
                <a:t>改变你当下状态 实现自己的目标</a:t>
              </a:r>
              <a:endParaRPr lang="zh-CN" altLang="en-US" sz="3600" dirty="0">
                <a:solidFill>
                  <a:schemeClr val="bg1">
                    <a:lumMod val="95000"/>
                  </a:schemeClr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endParaRPr>
            </a:p>
          </p:txBody>
        </p:sp>
        <p:cxnSp>
          <p:nvCxnSpPr>
            <p:cNvPr id="11" name="直接连接符 10"/>
            <p:cNvCxnSpPr>
              <a:stCxn id="10" idx="1"/>
            </p:cNvCxnSpPr>
            <p:nvPr/>
          </p:nvCxnSpPr>
          <p:spPr>
            <a:xfrm>
              <a:off x="4349594" y="3285680"/>
              <a:ext cx="7202755" cy="30778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8880661" y="4728327"/>
            <a:ext cx="2760784" cy="461665"/>
          </a:xfrm>
          <a:prstGeom prst="rect">
            <a:avLst/>
          </a:prstGeom>
          <a:noFill/>
          <a:ln>
            <a:solidFill>
              <a:srgbClr val="EA6A05"/>
            </a:solidFill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>
                <a:solidFill>
                  <a:srgbClr val="EA6A05"/>
                </a:solidFill>
              </a:rPr>
              <a:t>清水克彦（日）</a:t>
            </a:r>
            <a:endParaRPr lang="zh-CN" altLang="en-US" dirty="0">
              <a:solidFill>
                <a:srgbClr val="EA6A05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80661" y="5368858"/>
            <a:ext cx="2760784" cy="461665"/>
          </a:xfrm>
          <a:prstGeom prst="rect">
            <a:avLst/>
          </a:prstGeom>
          <a:noFill/>
          <a:ln>
            <a:solidFill>
              <a:srgbClr val="EA6A05"/>
            </a:solidFill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>
                <a:solidFill>
                  <a:srgbClr val="EA6A05"/>
                </a:solidFill>
              </a:rPr>
              <a:t>@Eric</a:t>
            </a:r>
            <a:r>
              <a:rPr lang="zh-CN" altLang="en-US" dirty="0" smtClean="0">
                <a:solidFill>
                  <a:srgbClr val="EA6A05"/>
                </a:solidFill>
              </a:rPr>
              <a:t>陈陈陈陈陈</a:t>
            </a:r>
            <a:endParaRPr lang="zh-CN" altLang="en-US" dirty="0">
              <a:solidFill>
                <a:srgbClr val="EA6A05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461755" y="4728327"/>
            <a:ext cx="1418905" cy="461665"/>
          </a:xfrm>
          <a:prstGeom prst="rect">
            <a:avLst/>
          </a:prstGeom>
          <a:solidFill>
            <a:srgbClr val="DC3F0A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本书作者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461755" y="5368858"/>
            <a:ext cx="1418905" cy="461665"/>
          </a:xfrm>
          <a:prstGeom prst="rect">
            <a:avLst/>
          </a:prstGeom>
          <a:solidFill>
            <a:srgbClr val="DC3F0A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分享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48" y="380629"/>
            <a:ext cx="1286367" cy="12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三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培养对于信息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的敏感度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工作时间和娱乐时间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10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353" y="3163613"/>
            <a:ext cx="8020233" cy="2324751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24" name="任意多边形 23"/>
          <p:cNvSpPr/>
          <p:nvPr/>
        </p:nvSpPr>
        <p:spPr>
          <a:xfrm>
            <a:off x="1061286" y="2958037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作者给我们的忠告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91064" y="3684184"/>
            <a:ext cx="755369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不要严格的区分“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”和“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娱乐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”，休息时间也好，娱乐时间也好，对耳闻目睹的事物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多留意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，努力形成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多思考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多发问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的良好习惯，这是我希望大家从今天起就开始学着去掌握的。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6" b="18378"/>
          <a:stretch/>
        </p:blipFill>
        <p:spPr>
          <a:xfrm>
            <a:off x="9095587" y="3163613"/>
            <a:ext cx="2044505" cy="2324751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</p:pic>
      <p:grpSp>
        <p:nvGrpSpPr>
          <p:cNvPr id="11" name="组合 1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12" name="矩形 11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忠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313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三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培养对于信息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的敏感度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不要过度依赖网络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11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61286" y="3607853"/>
            <a:ext cx="523648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查收邮件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回复来信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很重要。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白天用于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浏览网页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的时间，尽量控制在</a:t>
            </a:r>
            <a:r>
              <a:rPr lang="en-US" altLang="zh-CN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以内。</a:t>
            </a:r>
          </a:p>
          <a:p>
            <a:pPr marL="342900" indent="-342900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条原创信息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远比</a:t>
            </a:r>
            <a:r>
              <a:rPr lang="en-US" altLang="zh-CN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条二手信息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更能打动老板和客户的心。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10" name="矩形 9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网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络</a:t>
              </a:r>
            </a:p>
          </p:txBody>
        </p:sp>
      </p:grpSp>
      <p:sp>
        <p:nvSpPr>
          <p:cNvPr id="13" name="矩形 12"/>
          <p:cNvSpPr/>
          <p:nvPr/>
        </p:nvSpPr>
        <p:spPr>
          <a:xfrm>
            <a:off x="1075354" y="3268454"/>
            <a:ext cx="10080326" cy="3003750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6" b="100000" l="2148" r="100000">
                        <a14:foregroundMark x1="14160" y1="56642" x2="4883" y2="97518"/>
                        <a14:foregroundMark x1="5762" y1="99124" x2="8008" y2="99562"/>
                        <a14:foregroundMark x1="3125" y1="95766" x2="2637" y2="98686"/>
                        <a14:foregroundMark x1="82129" y1="98832" x2="92383" y2="997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731" t="10851" r="16009"/>
          <a:stretch/>
        </p:blipFill>
        <p:spPr>
          <a:xfrm>
            <a:off x="6297771" y="2292440"/>
            <a:ext cx="4881092" cy="3973324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>
            <a:off x="1061285" y="297137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在电脑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前要注意以下三点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812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三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培养对于信息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的敏感度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不要吝惜信息分享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12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61286" y="3650992"/>
            <a:ext cx="98974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记得将自己知道的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和拥有的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人脉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与好朋友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自己现在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积累的经验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处理问题的方法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也要毫不吝惜地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传授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给他人。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从现在起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不要为了图回报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而做事情，也不要摆出一副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恩人自居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的姿态。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075352" y="3243928"/>
            <a:ext cx="10060961" cy="2666235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12" name="任意多边形 11"/>
          <p:cNvSpPr/>
          <p:nvPr/>
        </p:nvSpPr>
        <p:spPr>
          <a:xfrm>
            <a:off x="1061285" y="2953831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7" b="89876" l="0" r="100000">
                        <a14:backgroundMark x1="5593" y1="26465" x2="47270" y2="37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1" t="33385" r="9090" b="26800"/>
          <a:stretch/>
        </p:blipFill>
        <p:spPr>
          <a:xfrm>
            <a:off x="6117465" y="2304155"/>
            <a:ext cx="5035639" cy="1704109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13" name="矩形 12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享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051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四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两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个人一起的人生更充实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人应该恋爱的理由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13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89889" y="3690421"/>
            <a:ext cx="490341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看了这个窗口后我们就会明白，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人连自己都无法</a:t>
            </a:r>
            <a:r>
              <a:rPr lang="en-US" altLang="zh-CN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的完全理解自己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，想要与对方互相理解就更难了。但是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通过恋爱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，我们能在恋爱的过程中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拼命的试图理解对方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，从而得到可以彼此理解的搭档。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005008" y="3214824"/>
            <a:ext cx="5015626" cy="3055788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12" name="任意多边形 11"/>
          <p:cNvSpPr/>
          <p:nvPr/>
        </p:nvSpPr>
        <p:spPr>
          <a:xfrm>
            <a:off x="990940" y="2941813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07237" y="2661075"/>
            <a:ext cx="2247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自己知道的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154427" y="2665212"/>
            <a:ext cx="2234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自己不知道的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221189" y="3152495"/>
            <a:ext cx="492443" cy="159961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他人知道的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239997" y="4721648"/>
            <a:ext cx="492443" cy="16743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他人不知道的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907237" y="3231892"/>
            <a:ext cx="4494380" cy="3041907"/>
            <a:chOff x="6541477" y="2984338"/>
            <a:chExt cx="4860140" cy="3289462"/>
          </a:xfrm>
        </p:grpSpPr>
        <p:sp>
          <p:nvSpPr>
            <p:cNvPr id="13" name="矩形 12"/>
            <p:cNvSpPr/>
            <p:nvPr/>
          </p:nvSpPr>
          <p:spPr>
            <a:xfrm>
              <a:off x="6541477" y="4628272"/>
              <a:ext cx="2430070" cy="1643934"/>
            </a:xfrm>
            <a:prstGeom prst="rect">
              <a:avLst/>
            </a:prstGeom>
            <a:noFill/>
            <a:ln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秘密窗口</a:t>
              </a:r>
              <a:endParaRPr lang="en-US" altLang="zh-CN" sz="28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自己知道却</a:t>
              </a:r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对比</a:t>
              </a:r>
              <a:endPara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</a:t>
              </a:r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隐藏着的自己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6541477" y="2984338"/>
              <a:ext cx="2430070" cy="1643934"/>
            </a:xfrm>
            <a:prstGeom prst="rect">
              <a:avLst/>
            </a:prstGeom>
            <a:noFill/>
            <a:ln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公开窗口</a:t>
              </a:r>
            </a:p>
            <a:p>
              <a:pPr algn="ctr"/>
              <a:endPara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完全</a:t>
              </a:r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公开的自己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8971547" y="2984338"/>
              <a:ext cx="2430070" cy="1643934"/>
            </a:xfrm>
            <a:prstGeom prst="rect">
              <a:avLst/>
            </a:prstGeom>
            <a:noFill/>
            <a:ln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盲目窗口</a:t>
              </a:r>
            </a:p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自己</a:t>
              </a:r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不知道</a:t>
              </a:r>
              <a:endPara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别人却知道的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8971547" y="4629866"/>
              <a:ext cx="2430070" cy="1643934"/>
            </a:xfrm>
            <a:prstGeom prst="rect">
              <a:avLst/>
            </a:prstGeom>
            <a:noFill/>
            <a:ln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未知窗口</a:t>
              </a:r>
            </a:p>
            <a:p>
              <a:pPr algn="ctr"/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无论是谁都</a:t>
              </a:r>
              <a:endPara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不知道的自己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553263" y="1930722"/>
            <a:ext cx="4583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心理学上，人与人的关系模式图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2400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23" name="矩形 22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享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68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四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两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个人一起的人生更充实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与异性交谈的益处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14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353" y="3577325"/>
            <a:ext cx="6948185" cy="907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男人目光长远，女人目光深邃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”。两性之间对待事物的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着眼点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把握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的主要方向是不同的。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9" name="矩形 8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交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谈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任意多边形 12"/>
          <p:cNvSpPr/>
          <p:nvPr/>
        </p:nvSpPr>
        <p:spPr>
          <a:xfrm>
            <a:off x="1061285" y="297137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德国剧作家格拉佩里说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75354" y="5141543"/>
            <a:ext cx="6948184" cy="1338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多和异性交谈，有时候异性的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一句很不经意的话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，有着可以让你意识到你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未曾发觉的自身的魅力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所在，从而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唤醒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你未能表现出来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沉睡的才能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6" name="任意多边形 15"/>
          <p:cNvSpPr/>
          <p:nvPr/>
        </p:nvSpPr>
        <p:spPr>
          <a:xfrm>
            <a:off x="1061285" y="4558989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异性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交谈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的益处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80" b="100000" l="9987" r="83888">
                        <a14:foregroundMark x1="35153" y1="60279" x2="41811" y2="67465"/>
                        <a14:foregroundMark x1="23036" y1="63673" x2="23569" y2="67465"/>
                        <a14:foregroundMark x1="34754" y1="43313" x2="33955" y2="40719"/>
                        <a14:backgroundMark x1="47803" y1="90220" x2="48069" y2="98403"/>
                        <a14:backgroundMark x1="62716" y1="88024" x2="64048" y2="97405"/>
                        <a14:backgroundMark x1="21571" y1="68064" x2="9720" y2="702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860" y="1883559"/>
            <a:ext cx="6582148" cy="43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52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四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两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个人一起的人生更充实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“爱的三原则”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15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9" name="矩形 8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则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318863" y="3779947"/>
            <a:ext cx="503471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不要不敢说“</a:t>
            </a: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对不起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不要吝啬说“</a:t>
            </a: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谢谢你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不要羞于说“</a:t>
            </a: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我爱你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</p:txBody>
      </p:sp>
      <p:sp>
        <p:nvSpPr>
          <p:cNvPr id="17" name="矩形 16"/>
          <p:cNvSpPr/>
          <p:nvPr/>
        </p:nvSpPr>
        <p:spPr>
          <a:xfrm>
            <a:off x="1075354" y="3268454"/>
            <a:ext cx="10080326" cy="3003750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18" name="任意多边形 17"/>
          <p:cNvSpPr/>
          <p:nvPr/>
        </p:nvSpPr>
        <p:spPr>
          <a:xfrm>
            <a:off x="1061285" y="297137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“爱的三原则”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86" b="100000" l="9987" r="896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06" y="2383856"/>
            <a:ext cx="5832069" cy="388994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08879" y="1768102"/>
            <a:ext cx="502743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趁着</a:t>
            </a:r>
            <a:r>
              <a:rPr lang="en-US" altLang="zh-CN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岁的时候找一个能与你分享喜怒哀乐的人生伴侣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吧。</a:t>
            </a:r>
            <a:endParaRPr lang="zh-CN" altLang="en-US" sz="2800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850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5138" y="0"/>
            <a:ext cx="11441723" cy="68580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mtClean="0">
                <a:solidFill>
                  <a:schemeClr val="bg1"/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20</a:t>
            </a:r>
            <a:r>
              <a:rPr lang="zh-CN" altLang="en-US" smtClean="0">
                <a:solidFill>
                  <a:schemeClr val="bg1"/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岁开始与别人</a:t>
            </a:r>
            <a:r>
              <a:rPr lang="zh-CN" altLang="en-US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粗宋_GBK" panose="03000509000000000000" pitchFamily="65" charset="-122"/>
                <a:ea typeface="方正粗宋_GBK" panose="03000509000000000000" pitchFamily="65" charset="-122"/>
              </a:rPr>
              <a:t>拉开距离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9771" y="2472397"/>
            <a:ext cx="11732455" cy="1913206"/>
          </a:xfrm>
          <a:prstGeom prst="rect">
            <a:avLst/>
          </a:prstGeom>
          <a:solidFill>
            <a:srgbClr val="E96A0F"/>
          </a:solidFill>
          <a:ln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07" y="1027477"/>
            <a:ext cx="3406416" cy="48030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5354655" y="3733187"/>
            <a:ext cx="5434901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rgbClr val="EA6A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000" dirty="0" smtClean="0">
                <a:solidFill>
                  <a:schemeClr val="bg1"/>
                </a:solidFill>
                <a:effectLst/>
              </a:rPr>
              <a:t>更多读书笔记，请关注</a:t>
            </a:r>
            <a:r>
              <a:rPr lang="en-US" altLang="zh-CN" sz="2000" dirty="0" smtClean="0">
                <a:solidFill>
                  <a:schemeClr val="bg1"/>
                </a:solidFill>
                <a:effectLst/>
              </a:rPr>
              <a:t>@</a:t>
            </a:r>
            <a:r>
              <a:rPr lang="zh-CN" altLang="en-US" sz="2000" dirty="0" smtClean="0">
                <a:solidFill>
                  <a:schemeClr val="bg1"/>
                </a:solidFill>
                <a:effectLst/>
              </a:rPr>
              <a:t>读书</a:t>
            </a:r>
            <a:r>
              <a:rPr lang="zh-CN" altLang="en-US" sz="2000" dirty="0">
                <a:solidFill>
                  <a:schemeClr val="bg1"/>
                </a:solidFill>
                <a:effectLst/>
              </a:rPr>
              <a:t>笔记</a:t>
            </a:r>
            <a:r>
              <a:rPr lang="en-US" altLang="zh-CN" sz="2000" dirty="0" smtClean="0">
                <a:solidFill>
                  <a:schemeClr val="bg1"/>
                </a:solidFill>
                <a:effectLst/>
              </a:rPr>
              <a:t>PPT</a:t>
            </a:r>
            <a:endParaRPr lang="zh-CN" altLang="en-US" sz="2000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19231" y="2628780"/>
            <a:ext cx="5997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谢谢观赏</a:t>
            </a:r>
            <a:endParaRPr lang="zh-CN" altLang="en-US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48" y="380629"/>
            <a:ext cx="1286367" cy="12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3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92652" y="1092192"/>
            <a:ext cx="7406696" cy="3915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944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你也想免费得到出版社赠书做</a:t>
            </a:r>
            <a:r>
              <a:rPr lang="en-US" altLang="zh-CN" sz="1944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944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读书笔记？</a:t>
            </a:r>
          </a:p>
        </p:txBody>
      </p:sp>
      <p:sp>
        <p:nvSpPr>
          <p:cNvPr id="9" name="右箭头 8"/>
          <p:cNvSpPr/>
          <p:nvPr/>
        </p:nvSpPr>
        <p:spPr>
          <a:xfrm>
            <a:off x="4240513" y="2846508"/>
            <a:ext cx="116657" cy="217055"/>
          </a:xfrm>
          <a:prstGeom prst="rightArrow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58">
              <a:solidFill>
                <a:prstClr val="white"/>
              </a:solidFill>
            </a:endParaRPr>
          </a:p>
        </p:txBody>
      </p:sp>
      <p:sp>
        <p:nvSpPr>
          <p:cNvPr id="10" name="右箭头 9"/>
          <p:cNvSpPr/>
          <p:nvPr/>
        </p:nvSpPr>
        <p:spPr>
          <a:xfrm>
            <a:off x="6029088" y="2846508"/>
            <a:ext cx="116657" cy="217055"/>
          </a:xfrm>
          <a:prstGeom prst="rightArrow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58">
              <a:solidFill>
                <a:prstClr val="white"/>
              </a:solidFill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7895601" y="2846508"/>
            <a:ext cx="116657" cy="217055"/>
          </a:xfrm>
          <a:prstGeom prst="rightArrow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58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79630" y="3987761"/>
            <a:ext cx="7406696" cy="1791196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/>
          <a:p>
            <a:pPr>
              <a:spcBef>
                <a:spcPts val="1458"/>
              </a:spcBef>
            </a:pP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 友情提示：马上就去新浪微博</a:t>
            </a:r>
            <a:endParaRPr lang="en-US" altLang="zh-CN" sz="1458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1458"/>
              </a:spcBef>
            </a:pP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 1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、关注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@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时间卡片  ，可以看到其它学员读书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制作约定</a:t>
            </a:r>
            <a:endParaRPr lang="en-US" altLang="zh-CN" sz="1458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972"/>
              </a:spcBef>
            </a:pP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 2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、关注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@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读书笔记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，可以看到其它学员已经提交的读书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</a:t>
            </a:r>
          </a:p>
          <a:p>
            <a:pPr>
              <a:spcBef>
                <a:spcPts val="972"/>
              </a:spcBef>
            </a:pP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 3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、搜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#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和秋叶一起学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PPT#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标签，可以看到其它学员已经提交的作业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PPT</a:t>
            </a:r>
          </a:p>
          <a:p>
            <a:pPr>
              <a:spcBef>
                <a:spcPts val="972"/>
              </a:spcBef>
            </a:pP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 4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、国内主流出版社都已经和</a:t>
            </a:r>
            <a:r>
              <a:rPr lang="en-US" altLang="zh-CN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@</a:t>
            </a:r>
            <a:r>
              <a:rPr lang="zh-CN" altLang="en-US" sz="1458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秋叶 老师合作，有本事，不花钱好书随时让你选！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2654617" y="4303929"/>
            <a:ext cx="68827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2479630" y="2291596"/>
            <a:ext cx="1574871" cy="1086522"/>
            <a:chOff x="107380" y="2024805"/>
            <a:chExt cx="1944270" cy="1341376"/>
          </a:xfrm>
        </p:grpSpPr>
        <p:sp>
          <p:nvSpPr>
            <p:cNvPr id="15" name="椭圆 14"/>
            <p:cNvSpPr/>
            <p:nvPr/>
          </p:nvSpPr>
          <p:spPr>
            <a:xfrm>
              <a:off x="107380" y="2024805"/>
              <a:ext cx="1944270" cy="1341376"/>
            </a:xfrm>
            <a:custGeom>
              <a:avLst/>
              <a:gdLst/>
              <a:ahLst/>
              <a:cxnLst/>
              <a:rect l="l" t="t" r="r" b="b"/>
              <a:pathLst>
                <a:path w="1944270" h="1341376">
                  <a:moveTo>
                    <a:pt x="252035" y="0"/>
                  </a:moveTo>
                  <a:cubicBezTo>
                    <a:pt x="391230" y="0"/>
                    <a:pt x="504070" y="112840"/>
                    <a:pt x="504070" y="252035"/>
                  </a:cubicBezTo>
                  <a:lnTo>
                    <a:pt x="503143" y="261226"/>
                  </a:lnTo>
                  <a:lnTo>
                    <a:pt x="1944270" y="261226"/>
                  </a:lnTo>
                  <a:lnTo>
                    <a:pt x="1944270" y="1341376"/>
                  </a:lnTo>
                  <a:lnTo>
                    <a:pt x="216030" y="1341376"/>
                  </a:lnTo>
                  <a:lnTo>
                    <a:pt x="216030" y="500440"/>
                  </a:lnTo>
                  <a:cubicBezTo>
                    <a:pt x="93813" y="483960"/>
                    <a:pt x="0" y="378953"/>
                    <a:pt x="0" y="252035"/>
                  </a:cubicBezTo>
                  <a:cubicBezTo>
                    <a:pt x="0" y="112840"/>
                    <a:pt x="112840" y="0"/>
                    <a:pt x="252035" y="0"/>
                  </a:cubicBez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58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23410" y="2382196"/>
              <a:ext cx="1728240" cy="9449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购买</a:t>
              </a:r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99</a:t>
              </a:r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元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网易云课堂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PPT</a:t>
              </a:r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在线课程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07380" y="2060808"/>
              <a:ext cx="504070" cy="3909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321394" y="2291597"/>
            <a:ext cx="1574871" cy="1279246"/>
            <a:chOff x="107380" y="2024805"/>
            <a:chExt cx="1944270" cy="1579304"/>
          </a:xfrm>
        </p:grpSpPr>
        <p:sp>
          <p:nvSpPr>
            <p:cNvPr id="21" name="椭圆 14"/>
            <p:cNvSpPr/>
            <p:nvPr/>
          </p:nvSpPr>
          <p:spPr>
            <a:xfrm>
              <a:off x="107380" y="2024805"/>
              <a:ext cx="1944270" cy="1341376"/>
            </a:xfrm>
            <a:custGeom>
              <a:avLst/>
              <a:gdLst/>
              <a:ahLst/>
              <a:cxnLst/>
              <a:rect l="l" t="t" r="r" b="b"/>
              <a:pathLst>
                <a:path w="1944270" h="1341376">
                  <a:moveTo>
                    <a:pt x="252035" y="0"/>
                  </a:moveTo>
                  <a:cubicBezTo>
                    <a:pt x="391230" y="0"/>
                    <a:pt x="504070" y="112840"/>
                    <a:pt x="504070" y="252035"/>
                  </a:cubicBezTo>
                  <a:lnTo>
                    <a:pt x="503143" y="261226"/>
                  </a:lnTo>
                  <a:lnTo>
                    <a:pt x="1944270" y="261226"/>
                  </a:lnTo>
                  <a:lnTo>
                    <a:pt x="1944270" y="1341376"/>
                  </a:lnTo>
                  <a:lnTo>
                    <a:pt x="216030" y="1341376"/>
                  </a:lnTo>
                  <a:lnTo>
                    <a:pt x="216030" y="500440"/>
                  </a:lnTo>
                  <a:cubicBezTo>
                    <a:pt x="93813" y="483960"/>
                    <a:pt x="0" y="378953"/>
                    <a:pt x="0" y="252035"/>
                  </a:cubicBezTo>
                  <a:cubicBezTo>
                    <a:pt x="0" y="112840"/>
                    <a:pt x="112840" y="0"/>
                    <a:pt x="252035" y="0"/>
                  </a:cubicBez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58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23410" y="2382195"/>
              <a:ext cx="1728240" cy="12219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购买后去微博私信</a:t>
              </a:r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@</a:t>
              </a:r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秋叶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要福利</a:t>
              </a:r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QQ</a:t>
              </a:r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群号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07380" y="2060811"/>
              <a:ext cx="504070" cy="3909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132996" y="2291596"/>
            <a:ext cx="1574871" cy="1086522"/>
            <a:chOff x="107380" y="2024805"/>
            <a:chExt cx="1944270" cy="1341376"/>
          </a:xfrm>
        </p:grpSpPr>
        <p:sp>
          <p:nvSpPr>
            <p:cNvPr id="25" name="椭圆 14"/>
            <p:cNvSpPr/>
            <p:nvPr/>
          </p:nvSpPr>
          <p:spPr>
            <a:xfrm>
              <a:off x="107380" y="2024805"/>
              <a:ext cx="1944270" cy="1341376"/>
            </a:xfrm>
            <a:custGeom>
              <a:avLst/>
              <a:gdLst/>
              <a:ahLst/>
              <a:cxnLst/>
              <a:rect l="l" t="t" r="r" b="b"/>
              <a:pathLst>
                <a:path w="1944270" h="1341376">
                  <a:moveTo>
                    <a:pt x="252035" y="0"/>
                  </a:moveTo>
                  <a:cubicBezTo>
                    <a:pt x="391230" y="0"/>
                    <a:pt x="504070" y="112840"/>
                    <a:pt x="504070" y="252035"/>
                  </a:cubicBezTo>
                  <a:lnTo>
                    <a:pt x="503143" y="261226"/>
                  </a:lnTo>
                  <a:lnTo>
                    <a:pt x="1944270" y="261226"/>
                  </a:lnTo>
                  <a:lnTo>
                    <a:pt x="1944270" y="1341376"/>
                  </a:lnTo>
                  <a:lnTo>
                    <a:pt x="216030" y="1341376"/>
                  </a:lnTo>
                  <a:lnTo>
                    <a:pt x="216030" y="500440"/>
                  </a:lnTo>
                  <a:cubicBezTo>
                    <a:pt x="93813" y="483960"/>
                    <a:pt x="0" y="378953"/>
                    <a:pt x="0" y="252035"/>
                  </a:cubicBezTo>
                  <a:cubicBezTo>
                    <a:pt x="0" y="112840"/>
                    <a:pt x="112840" y="0"/>
                    <a:pt x="252035" y="0"/>
                  </a:cubicBez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58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323410" y="2382196"/>
              <a:ext cx="1728240" cy="9449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新浪微博晒作业被老师肯定奖励内部选书</a:t>
              </a:r>
              <a:endParaRPr lang="en-US" altLang="zh-CN" sz="1458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07380" y="2060808"/>
              <a:ext cx="504070" cy="3909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953927" y="2291596"/>
            <a:ext cx="1574871" cy="1086522"/>
            <a:chOff x="107380" y="2024805"/>
            <a:chExt cx="1944270" cy="1341376"/>
          </a:xfrm>
        </p:grpSpPr>
        <p:sp>
          <p:nvSpPr>
            <p:cNvPr id="29" name="椭圆 14"/>
            <p:cNvSpPr/>
            <p:nvPr/>
          </p:nvSpPr>
          <p:spPr>
            <a:xfrm>
              <a:off x="107380" y="2024805"/>
              <a:ext cx="1944270" cy="1341376"/>
            </a:xfrm>
            <a:custGeom>
              <a:avLst/>
              <a:gdLst/>
              <a:ahLst/>
              <a:cxnLst/>
              <a:rect l="l" t="t" r="r" b="b"/>
              <a:pathLst>
                <a:path w="1944270" h="1341376">
                  <a:moveTo>
                    <a:pt x="252035" y="0"/>
                  </a:moveTo>
                  <a:cubicBezTo>
                    <a:pt x="391230" y="0"/>
                    <a:pt x="504070" y="112840"/>
                    <a:pt x="504070" y="252035"/>
                  </a:cubicBezTo>
                  <a:lnTo>
                    <a:pt x="503143" y="261226"/>
                  </a:lnTo>
                  <a:lnTo>
                    <a:pt x="1944270" y="261226"/>
                  </a:lnTo>
                  <a:lnTo>
                    <a:pt x="1944270" y="1341376"/>
                  </a:lnTo>
                  <a:lnTo>
                    <a:pt x="216030" y="1341376"/>
                  </a:lnTo>
                  <a:lnTo>
                    <a:pt x="216030" y="500440"/>
                  </a:lnTo>
                  <a:cubicBezTo>
                    <a:pt x="93813" y="483960"/>
                    <a:pt x="0" y="378953"/>
                    <a:pt x="0" y="252035"/>
                  </a:cubicBezTo>
                  <a:cubicBezTo>
                    <a:pt x="0" y="112840"/>
                    <a:pt x="112840" y="0"/>
                    <a:pt x="252035" y="0"/>
                  </a:cubicBez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58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23410" y="2382196"/>
              <a:ext cx="1728240" cy="9449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出版社寄书到后约</a:t>
              </a:r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@</a:t>
              </a:r>
              <a:r>
                <a:rPr lang="zh-CN" altLang="en-US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时间卡片 晒读书</a:t>
              </a:r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PPT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07380" y="2060808"/>
              <a:ext cx="504070" cy="3909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58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145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95877" y="3953945"/>
            <a:ext cx="7426950" cy="1301958"/>
            <a:chOff x="0" y="3359571"/>
            <a:chExt cx="9169004" cy="1607344"/>
          </a:xfrm>
        </p:grpSpPr>
        <p:sp>
          <p:nvSpPr>
            <p:cNvPr id="5" name="矩形 4"/>
            <p:cNvSpPr/>
            <p:nvPr/>
          </p:nvSpPr>
          <p:spPr>
            <a:xfrm>
              <a:off x="1245140" y="3973770"/>
              <a:ext cx="4572000" cy="54525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defTabSz="74513">
                <a:defRPr/>
              </a:pPr>
              <a:r>
                <a:rPr lang="en-US" altLang="zh-CN" sz="1135" kern="0" dirty="0">
                  <a:solidFill>
                    <a:prstClr val="black"/>
                  </a:solidFill>
                </a:rPr>
                <a:t/>
              </a:r>
              <a:br>
                <a:rPr lang="en-US" altLang="zh-CN" sz="1135" kern="0" dirty="0">
                  <a:solidFill>
                    <a:prstClr val="black"/>
                  </a:solidFill>
                </a:rPr>
              </a:br>
              <a:endParaRPr lang="en-US" altLang="zh-CN" sz="1135" kern="0" dirty="0">
                <a:solidFill>
                  <a:prstClr val="black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3359571"/>
              <a:ext cx="9169004" cy="1297781"/>
            </a:xfrm>
            <a:prstGeom prst="rect">
              <a:avLst/>
            </a:prstGeom>
            <a:solidFill>
              <a:srgbClr val="E50515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52400" dist="1270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 defTabSz="55551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095" kern="0">
                <a:solidFill>
                  <a:prstClr val="white"/>
                </a:solidFill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692254" y="4134667"/>
              <a:ext cx="3763565" cy="485775"/>
            </a:xfrm>
            <a:prstGeom prst="roundRect">
              <a:avLst/>
            </a:prstGeom>
            <a:solidFill>
              <a:srgbClr val="3E404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555512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852" kern="0">
                <a:solidFill>
                  <a:prstClr val="white"/>
                </a:solidFill>
              </a:endParaRPr>
            </a:p>
          </p:txBody>
        </p:sp>
        <p:pic>
          <p:nvPicPr>
            <p:cNvPr id="8" name="图片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564"/>
            <a:stretch>
              <a:fillRect/>
            </a:stretch>
          </p:blipFill>
          <p:spPr bwMode="auto">
            <a:xfrm>
              <a:off x="3392092" y="3423865"/>
              <a:ext cx="1172765" cy="1231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文本框 9"/>
            <p:cNvSpPr txBox="1">
              <a:spLocks noChangeArrowheads="1"/>
            </p:cNvSpPr>
            <p:nvPr/>
          </p:nvSpPr>
          <p:spPr bwMode="auto">
            <a:xfrm>
              <a:off x="4647011" y="3613173"/>
              <a:ext cx="594123" cy="5756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55551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zh-CN" altLang="en-US" sz="2430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搜</a:t>
              </a:r>
              <a:endParaRPr lang="zh-CN" altLang="en-US" sz="4860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中黑简体" panose="02000000000000000000" pitchFamily="2" charset="-122"/>
                <a:ea typeface="方正正中黑简体" panose="02000000000000000000" pitchFamily="2" charset="-122"/>
              </a:endParaRPr>
            </a:p>
          </p:txBody>
        </p:sp>
        <p:sp>
          <p:nvSpPr>
            <p:cNvPr id="10" name="矩形 13"/>
            <p:cNvSpPr>
              <a:spLocks noChangeArrowheads="1"/>
            </p:cNvSpPr>
            <p:nvPr/>
          </p:nvSpPr>
          <p:spPr bwMode="auto">
            <a:xfrm>
              <a:off x="5160170" y="3441723"/>
              <a:ext cx="3542807" cy="927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55551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zh-CN" altLang="en-US" sz="1944" kern="0" dirty="0">
                  <a:solidFill>
                    <a:srgbClr val="FA7F6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和</a:t>
              </a:r>
              <a:r>
                <a:rPr lang="zh-CN" altLang="en-US" sz="1944" kern="0" dirty="0">
                  <a:solidFill>
                    <a:prstClr val="white">
                      <a:lumMod val="50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 </a:t>
              </a:r>
              <a:r>
                <a:rPr lang="zh-CN" altLang="en-US" sz="3646" b="1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秋叶</a:t>
              </a:r>
              <a:r>
                <a:rPr lang="zh-CN" altLang="en-US" sz="1944" kern="0" dirty="0">
                  <a:solidFill>
                    <a:prstClr val="white">
                      <a:lumMod val="50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 </a:t>
              </a:r>
              <a:r>
                <a:rPr lang="zh-CN" altLang="en-US" sz="1944" kern="0" dirty="0">
                  <a:solidFill>
                    <a:srgbClr val="FA7F6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一起学</a:t>
              </a:r>
              <a:r>
                <a:rPr lang="en-US" altLang="zh-CN" sz="1944" kern="0" dirty="0">
                  <a:solidFill>
                    <a:srgbClr val="FA7F6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PPT</a:t>
              </a:r>
              <a:endParaRPr lang="zh-CN" altLang="en-US" sz="1944" kern="0" dirty="0">
                <a:solidFill>
                  <a:srgbClr val="FA7F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正中黑简体" panose="02000000000000000000" pitchFamily="2" charset="-122"/>
                <a:ea typeface="方正正中黑简体" panose="02000000000000000000" pitchFamily="2" charset="-122"/>
              </a:endParaRPr>
            </a:p>
            <a:p>
              <a:pPr defTabSz="55551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lang="zh-CN" altLang="en-US" sz="638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802924" y="4185981"/>
              <a:ext cx="393496" cy="413243"/>
              <a:chOff x="9704022" y="1833544"/>
              <a:chExt cx="2309787" cy="2425700"/>
            </a:xfrm>
            <a:effectLst>
              <a:outerShdw blurRad="228600" sx="108000" sy="108000" algn="ctr" rotWithShape="0">
                <a:prstClr val="black">
                  <a:alpha val="36000"/>
                </a:prstClr>
              </a:outerShdw>
            </a:effectLst>
          </p:grpSpPr>
          <p:sp>
            <p:nvSpPr>
              <p:cNvPr id="23" name="矩形 5"/>
              <p:cNvSpPr/>
              <p:nvPr/>
            </p:nvSpPr>
            <p:spPr>
              <a:xfrm>
                <a:off x="9704022" y="2120283"/>
                <a:ext cx="2309787" cy="1754805"/>
              </a:xfrm>
              <a:custGeom>
                <a:avLst/>
                <a:gdLst>
                  <a:gd name="connsiteX0" fmla="*/ 0 w 2294005"/>
                  <a:gd name="connsiteY0" fmla="*/ 0 h 1754805"/>
                  <a:gd name="connsiteX1" fmla="*/ 2294005 w 2294005"/>
                  <a:gd name="connsiteY1" fmla="*/ 0 h 1754805"/>
                  <a:gd name="connsiteX2" fmla="*/ 2294005 w 2294005"/>
                  <a:gd name="connsiteY2" fmla="*/ 1754805 h 1754805"/>
                  <a:gd name="connsiteX3" fmla="*/ 0 w 2294005"/>
                  <a:gd name="connsiteY3" fmla="*/ 1754805 h 1754805"/>
                  <a:gd name="connsiteX4" fmla="*/ 0 w 2294005"/>
                  <a:gd name="connsiteY4" fmla="*/ 0 h 1754805"/>
                  <a:gd name="connsiteX0" fmla="*/ 0 w 2322140"/>
                  <a:gd name="connsiteY0" fmla="*/ 0 h 1754805"/>
                  <a:gd name="connsiteX1" fmla="*/ 2294005 w 2322140"/>
                  <a:gd name="connsiteY1" fmla="*/ 0 h 1754805"/>
                  <a:gd name="connsiteX2" fmla="*/ 2322140 w 2322140"/>
                  <a:gd name="connsiteY2" fmla="*/ 1628196 h 1754805"/>
                  <a:gd name="connsiteX3" fmla="*/ 0 w 2322140"/>
                  <a:gd name="connsiteY3" fmla="*/ 1754805 h 1754805"/>
                  <a:gd name="connsiteX4" fmla="*/ 0 w 2322140"/>
                  <a:gd name="connsiteY4" fmla="*/ 0 h 175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2140" h="1754805">
                    <a:moveTo>
                      <a:pt x="0" y="0"/>
                    </a:moveTo>
                    <a:lnTo>
                      <a:pt x="2294005" y="0"/>
                    </a:lnTo>
                    <a:lnTo>
                      <a:pt x="2322140" y="1628196"/>
                    </a:lnTo>
                    <a:lnTo>
                      <a:pt x="0" y="17548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A9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852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9718090" y="2001444"/>
                <a:ext cx="2295719" cy="1828421"/>
              </a:xfrm>
              <a:custGeom>
                <a:avLst/>
                <a:gdLst>
                  <a:gd name="connsiteX0" fmla="*/ 0 w 2209800"/>
                  <a:gd name="connsiteY0" fmla="*/ 228600 h 2425700"/>
                  <a:gd name="connsiteX1" fmla="*/ 12700 w 2209800"/>
                  <a:gd name="connsiteY1" fmla="*/ 1930400 h 2425700"/>
                  <a:gd name="connsiteX2" fmla="*/ 762000 w 2209800"/>
                  <a:gd name="connsiteY2" fmla="*/ 1892300 h 2425700"/>
                  <a:gd name="connsiteX3" fmla="*/ 711200 w 2209800"/>
                  <a:gd name="connsiteY3" fmla="*/ 2425700 h 2425700"/>
                  <a:gd name="connsiteX4" fmla="*/ 1384300 w 2209800"/>
                  <a:gd name="connsiteY4" fmla="*/ 1790700 h 2425700"/>
                  <a:gd name="connsiteX5" fmla="*/ 2209800 w 2209800"/>
                  <a:gd name="connsiteY5" fmla="*/ 1651000 h 2425700"/>
                  <a:gd name="connsiteX6" fmla="*/ 2184400 w 2209800"/>
                  <a:gd name="connsiteY6" fmla="*/ 0 h 2425700"/>
                  <a:gd name="connsiteX7" fmla="*/ 0 w 2209800"/>
                  <a:gd name="connsiteY7" fmla="*/ 228600 h 2425700"/>
                  <a:gd name="connsiteX0" fmla="*/ 0 w 2209800"/>
                  <a:gd name="connsiteY0" fmla="*/ 228600 h 2425700"/>
                  <a:gd name="connsiteX1" fmla="*/ 12700 w 2209800"/>
                  <a:gd name="connsiteY1" fmla="*/ 1930400 h 2425700"/>
                  <a:gd name="connsiteX2" fmla="*/ 777240 w 2209800"/>
                  <a:gd name="connsiteY2" fmla="*/ 1877060 h 2425700"/>
                  <a:gd name="connsiteX3" fmla="*/ 711200 w 2209800"/>
                  <a:gd name="connsiteY3" fmla="*/ 2425700 h 2425700"/>
                  <a:gd name="connsiteX4" fmla="*/ 1384300 w 2209800"/>
                  <a:gd name="connsiteY4" fmla="*/ 1790700 h 2425700"/>
                  <a:gd name="connsiteX5" fmla="*/ 2209800 w 2209800"/>
                  <a:gd name="connsiteY5" fmla="*/ 1651000 h 2425700"/>
                  <a:gd name="connsiteX6" fmla="*/ 2184400 w 2209800"/>
                  <a:gd name="connsiteY6" fmla="*/ 0 h 2425700"/>
                  <a:gd name="connsiteX7" fmla="*/ 0 w 2209800"/>
                  <a:gd name="connsiteY7" fmla="*/ 228600 h 2425700"/>
                  <a:gd name="connsiteX0" fmla="*/ 0 w 2209800"/>
                  <a:gd name="connsiteY0" fmla="*/ 228600 h 1930400"/>
                  <a:gd name="connsiteX1" fmla="*/ 12700 w 2209800"/>
                  <a:gd name="connsiteY1" fmla="*/ 1930400 h 1930400"/>
                  <a:gd name="connsiteX2" fmla="*/ 777240 w 2209800"/>
                  <a:gd name="connsiteY2" fmla="*/ 1877060 h 1930400"/>
                  <a:gd name="connsiteX3" fmla="*/ 986971 w 2209800"/>
                  <a:gd name="connsiteY3" fmla="*/ 1859643 h 1930400"/>
                  <a:gd name="connsiteX4" fmla="*/ 1384300 w 2209800"/>
                  <a:gd name="connsiteY4" fmla="*/ 1790700 h 1930400"/>
                  <a:gd name="connsiteX5" fmla="*/ 2209800 w 2209800"/>
                  <a:gd name="connsiteY5" fmla="*/ 1651000 h 1930400"/>
                  <a:gd name="connsiteX6" fmla="*/ 2184400 w 2209800"/>
                  <a:gd name="connsiteY6" fmla="*/ 0 h 1930400"/>
                  <a:gd name="connsiteX7" fmla="*/ 0 w 2209800"/>
                  <a:gd name="connsiteY7" fmla="*/ 228600 h 1930400"/>
                  <a:gd name="connsiteX0" fmla="*/ 0 w 2209800"/>
                  <a:gd name="connsiteY0" fmla="*/ 228600 h 1930400"/>
                  <a:gd name="connsiteX1" fmla="*/ 12700 w 2209800"/>
                  <a:gd name="connsiteY1" fmla="*/ 1930400 h 1930400"/>
                  <a:gd name="connsiteX2" fmla="*/ 777240 w 2209800"/>
                  <a:gd name="connsiteY2" fmla="*/ 1877060 h 1930400"/>
                  <a:gd name="connsiteX3" fmla="*/ 986971 w 2209800"/>
                  <a:gd name="connsiteY3" fmla="*/ 1830615 h 1930400"/>
                  <a:gd name="connsiteX4" fmla="*/ 1384300 w 2209800"/>
                  <a:gd name="connsiteY4" fmla="*/ 1790700 h 1930400"/>
                  <a:gd name="connsiteX5" fmla="*/ 2209800 w 2209800"/>
                  <a:gd name="connsiteY5" fmla="*/ 1651000 h 1930400"/>
                  <a:gd name="connsiteX6" fmla="*/ 2184400 w 2209800"/>
                  <a:gd name="connsiteY6" fmla="*/ 0 h 1930400"/>
                  <a:gd name="connsiteX7" fmla="*/ 0 w 2209800"/>
                  <a:gd name="connsiteY7" fmla="*/ 228600 h 1930400"/>
                  <a:gd name="connsiteX0" fmla="*/ 0 w 2209800"/>
                  <a:gd name="connsiteY0" fmla="*/ 228600 h 1930400"/>
                  <a:gd name="connsiteX1" fmla="*/ 12700 w 2209800"/>
                  <a:gd name="connsiteY1" fmla="*/ 1930400 h 1930400"/>
                  <a:gd name="connsiteX2" fmla="*/ 777240 w 2209800"/>
                  <a:gd name="connsiteY2" fmla="*/ 1877060 h 1930400"/>
                  <a:gd name="connsiteX3" fmla="*/ 986971 w 2209800"/>
                  <a:gd name="connsiteY3" fmla="*/ 1830615 h 1930400"/>
                  <a:gd name="connsiteX4" fmla="*/ 1384300 w 2209800"/>
                  <a:gd name="connsiteY4" fmla="*/ 1790700 h 1930400"/>
                  <a:gd name="connsiteX5" fmla="*/ 2209800 w 2209800"/>
                  <a:gd name="connsiteY5" fmla="*/ 1651000 h 1930400"/>
                  <a:gd name="connsiteX6" fmla="*/ 2184400 w 2209800"/>
                  <a:gd name="connsiteY6" fmla="*/ 0 h 1930400"/>
                  <a:gd name="connsiteX7" fmla="*/ 0 w 2209800"/>
                  <a:gd name="connsiteY7" fmla="*/ 228600 h 1930400"/>
                  <a:gd name="connsiteX0" fmla="*/ 0 w 2209800"/>
                  <a:gd name="connsiteY0" fmla="*/ 228600 h 1930400"/>
                  <a:gd name="connsiteX1" fmla="*/ 12700 w 2209800"/>
                  <a:gd name="connsiteY1" fmla="*/ 1930400 h 1930400"/>
                  <a:gd name="connsiteX2" fmla="*/ 777240 w 2209800"/>
                  <a:gd name="connsiteY2" fmla="*/ 1862546 h 1930400"/>
                  <a:gd name="connsiteX3" fmla="*/ 986971 w 2209800"/>
                  <a:gd name="connsiteY3" fmla="*/ 1830615 h 1930400"/>
                  <a:gd name="connsiteX4" fmla="*/ 1384300 w 2209800"/>
                  <a:gd name="connsiteY4" fmla="*/ 1790700 h 1930400"/>
                  <a:gd name="connsiteX5" fmla="*/ 2209800 w 2209800"/>
                  <a:gd name="connsiteY5" fmla="*/ 1651000 h 1930400"/>
                  <a:gd name="connsiteX6" fmla="*/ 2184400 w 2209800"/>
                  <a:gd name="connsiteY6" fmla="*/ 0 h 1930400"/>
                  <a:gd name="connsiteX7" fmla="*/ 0 w 2209800"/>
                  <a:gd name="connsiteY7" fmla="*/ 228600 h 1930400"/>
                  <a:gd name="connsiteX0" fmla="*/ 0 w 2209800"/>
                  <a:gd name="connsiteY0" fmla="*/ 228600 h 1930400"/>
                  <a:gd name="connsiteX1" fmla="*/ 12700 w 2209800"/>
                  <a:gd name="connsiteY1" fmla="*/ 1930400 h 1930400"/>
                  <a:gd name="connsiteX2" fmla="*/ 777240 w 2209800"/>
                  <a:gd name="connsiteY2" fmla="*/ 1862546 h 1930400"/>
                  <a:gd name="connsiteX3" fmla="*/ 986971 w 2209800"/>
                  <a:gd name="connsiteY3" fmla="*/ 1830615 h 1930400"/>
                  <a:gd name="connsiteX4" fmla="*/ 1384300 w 2209800"/>
                  <a:gd name="connsiteY4" fmla="*/ 1790700 h 1930400"/>
                  <a:gd name="connsiteX5" fmla="*/ 2209800 w 2209800"/>
                  <a:gd name="connsiteY5" fmla="*/ 1651000 h 1930400"/>
                  <a:gd name="connsiteX6" fmla="*/ 2184400 w 2209800"/>
                  <a:gd name="connsiteY6" fmla="*/ 0 h 1930400"/>
                  <a:gd name="connsiteX7" fmla="*/ 0 w 2209800"/>
                  <a:gd name="connsiteY7" fmla="*/ 228600 h 1930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09800" h="1930400">
                    <a:moveTo>
                      <a:pt x="0" y="228600"/>
                    </a:moveTo>
                    <a:cubicBezTo>
                      <a:pt x="4233" y="795867"/>
                      <a:pt x="8467" y="1363133"/>
                      <a:pt x="12700" y="1930400"/>
                    </a:cubicBezTo>
                    <a:lnTo>
                      <a:pt x="777240" y="1862546"/>
                    </a:lnTo>
                    <a:cubicBezTo>
                      <a:pt x="939619" y="1845915"/>
                      <a:pt x="885794" y="1842589"/>
                      <a:pt x="986971" y="1830615"/>
                    </a:cubicBezTo>
                    <a:cubicBezTo>
                      <a:pt x="1088148" y="1818641"/>
                      <a:pt x="1180495" y="1820636"/>
                      <a:pt x="1384300" y="1790700"/>
                    </a:cubicBezTo>
                    <a:lnTo>
                      <a:pt x="2209800" y="1651000"/>
                    </a:lnTo>
                    <a:lnTo>
                      <a:pt x="2184400" y="0"/>
                    </a:lnTo>
                    <a:lnTo>
                      <a:pt x="0" y="228600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852" kern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9704022" y="1833544"/>
                <a:ext cx="2209800" cy="2425700"/>
              </a:xfrm>
              <a:custGeom>
                <a:avLst/>
                <a:gdLst>
                  <a:gd name="connsiteX0" fmla="*/ 0 w 2209800"/>
                  <a:gd name="connsiteY0" fmla="*/ 228600 h 2425700"/>
                  <a:gd name="connsiteX1" fmla="*/ 12700 w 2209800"/>
                  <a:gd name="connsiteY1" fmla="*/ 1930400 h 2425700"/>
                  <a:gd name="connsiteX2" fmla="*/ 762000 w 2209800"/>
                  <a:gd name="connsiteY2" fmla="*/ 1892300 h 2425700"/>
                  <a:gd name="connsiteX3" fmla="*/ 711200 w 2209800"/>
                  <a:gd name="connsiteY3" fmla="*/ 2425700 h 2425700"/>
                  <a:gd name="connsiteX4" fmla="*/ 1384300 w 2209800"/>
                  <a:gd name="connsiteY4" fmla="*/ 1790700 h 2425700"/>
                  <a:gd name="connsiteX5" fmla="*/ 2209800 w 2209800"/>
                  <a:gd name="connsiteY5" fmla="*/ 1651000 h 2425700"/>
                  <a:gd name="connsiteX6" fmla="*/ 2184400 w 2209800"/>
                  <a:gd name="connsiteY6" fmla="*/ 0 h 2425700"/>
                  <a:gd name="connsiteX7" fmla="*/ 0 w 2209800"/>
                  <a:gd name="connsiteY7" fmla="*/ 228600 h 2425700"/>
                  <a:gd name="connsiteX0" fmla="*/ 0 w 2209800"/>
                  <a:gd name="connsiteY0" fmla="*/ 228600 h 2425700"/>
                  <a:gd name="connsiteX1" fmla="*/ 12700 w 2209800"/>
                  <a:gd name="connsiteY1" fmla="*/ 1930400 h 2425700"/>
                  <a:gd name="connsiteX2" fmla="*/ 777240 w 2209800"/>
                  <a:gd name="connsiteY2" fmla="*/ 1877060 h 2425700"/>
                  <a:gd name="connsiteX3" fmla="*/ 711200 w 2209800"/>
                  <a:gd name="connsiteY3" fmla="*/ 2425700 h 2425700"/>
                  <a:gd name="connsiteX4" fmla="*/ 1384300 w 2209800"/>
                  <a:gd name="connsiteY4" fmla="*/ 1790700 h 2425700"/>
                  <a:gd name="connsiteX5" fmla="*/ 2209800 w 2209800"/>
                  <a:gd name="connsiteY5" fmla="*/ 1651000 h 2425700"/>
                  <a:gd name="connsiteX6" fmla="*/ 2184400 w 2209800"/>
                  <a:gd name="connsiteY6" fmla="*/ 0 h 2425700"/>
                  <a:gd name="connsiteX7" fmla="*/ 0 w 2209800"/>
                  <a:gd name="connsiteY7" fmla="*/ 228600 h 242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09800" h="2425700">
                    <a:moveTo>
                      <a:pt x="0" y="228600"/>
                    </a:moveTo>
                    <a:cubicBezTo>
                      <a:pt x="4233" y="795867"/>
                      <a:pt x="8467" y="1363133"/>
                      <a:pt x="12700" y="1930400"/>
                    </a:cubicBezTo>
                    <a:lnTo>
                      <a:pt x="777240" y="1877060"/>
                    </a:lnTo>
                    <a:lnTo>
                      <a:pt x="711200" y="2425700"/>
                    </a:lnTo>
                    <a:lnTo>
                      <a:pt x="1384300" y="1790700"/>
                    </a:lnTo>
                    <a:lnTo>
                      <a:pt x="2209800" y="1651000"/>
                    </a:lnTo>
                    <a:lnTo>
                      <a:pt x="2184400" y="0"/>
                    </a:lnTo>
                    <a:lnTo>
                      <a:pt x="0" y="228600"/>
                    </a:lnTo>
                    <a:close/>
                  </a:path>
                </a:pathLst>
              </a:custGeom>
              <a:solidFill>
                <a:srgbClr val="21A55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852" ker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" name="文本框 11"/>
            <p:cNvSpPr txBox="1">
              <a:spLocks noChangeArrowheads="1"/>
            </p:cNvSpPr>
            <p:nvPr/>
          </p:nvSpPr>
          <p:spPr bwMode="auto">
            <a:xfrm>
              <a:off x="5229225" y="4188247"/>
              <a:ext cx="1596629" cy="437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555512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zh-CN" altLang="en-US" sz="1701" kern="0">
                  <a:solidFill>
                    <a:srgbClr val="FFFFFF"/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网易云课堂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6697267" y="4179911"/>
              <a:ext cx="1650206" cy="3952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555512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852" kern="0">
                <a:solidFill>
                  <a:prstClr val="white"/>
                </a:solidFill>
              </a:endParaRPr>
            </a:p>
          </p:txBody>
        </p:sp>
        <p:grpSp>
          <p:nvGrpSpPr>
            <p:cNvPr id="14" name="组合 13"/>
            <p:cNvGrpSpPr>
              <a:grpSpLocks/>
            </p:cNvGrpSpPr>
            <p:nvPr/>
          </p:nvGrpSpPr>
          <p:grpSpPr bwMode="auto">
            <a:xfrm>
              <a:off x="6742510" y="4271590"/>
              <a:ext cx="291703" cy="205978"/>
              <a:chOff x="6744072" y="3965894"/>
              <a:chExt cx="409599" cy="289318"/>
            </a:xfrm>
          </p:grpSpPr>
          <p:sp>
            <p:nvSpPr>
              <p:cNvPr id="21" name="同心圆 20"/>
              <p:cNvSpPr/>
              <p:nvPr/>
            </p:nvSpPr>
            <p:spPr>
              <a:xfrm>
                <a:off x="6744072" y="3965894"/>
                <a:ext cx="265821" cy="265905"/>
              </a:xfrm>
              <a:prstGeom prst="donut">
                <a:avLst>
                  <a:gd name="adj" fmla="val 18732"/>
                </a:avLst>
              </a:prstGeom>
              <a:solidFill>
                <a:srgbClr val="C2C2C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852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流程图: 终止 21"/>
              <p:cNvSpPr/>
              <p:nvPr/>
            </p:nvSpPr>
            <p:spPr>
              <a:xfrm rot="2172947">
                <a:off x="6938005" y="4210059"/>
                <a:ext cx="215666" cy="45153"/>
              </a:xfrm>
              <a:prstGeom prst="flowChartTerminator">
                <a:avLst/>
              </a:prstGeom>
              <a:solidFill>
                <a:srgbClr val="C2C2C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852" ker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文本框 14"/>
            <p:cNvSpPr txBox="1">
              <a:spLocks noChangeArrowheads="1"/>
            </p:cNvSpPr>
            <p:nvPr/>
          </p:nvSpPr>
          <p:spPr bwMode="auto">
            <a:xfrm>
              <a:off x="7008018" y="4183484"/>
              <a:ext cx="757239" cy="760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555512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zh-CN" altLang="en-US" sz="1701" b="1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秋叶</a:t>
              </a:r>
            </a:p>
          </p:txBody>
        </p:sp>
        <p:sp>
          <p:nvSpPr>
            <p:cNvPr id="16" name="流程图: 终止 15"/>
            <p:cNvSpPr/>
            <p:nvPr/>
          </p:nvSpPr>
          <p:spPr>
            <a:xfrm rot="2459239">
              <a:off x="7556898" y="4838327"/>
              <a:ext cx="607219" cy="128588"/>
            </a:xfrm>
            <a:prstGeom prst="flowChartTerminator">
              <a:avLst/>
            </a:prstGeom>
            <a:solidFill>
              <a:srgbClr val="5D617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555512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095" kern="0">
                <a:solidFill>
                  <a:prstClr val="white"/>
                </a:solidFill>
              </a:endParaRPr>
            </a:p>
          </p:txBody>
        </p:sp>
        <p:grpSp>
          <p:nvGrpSpPr>
            <p:cNvPr id="17" name="组合 7"/>
            <p:cNvGrpSpPr>
              <a:grpSpLocks/>
            </p:cNvGrpSpPr>
            <p:nvPr/>
          </p:nvGrpSpPr>
          <p:grpSpPr bwMode="auto">
            <a:xfrm>
              <a:off x="6967538" y="4056086"/>
              <a:ext cx="846535" cy="846535"/>
              <a:chOff x="9216452" y="7221413"/>
              <a:chExt cx="998633" cy="998634"/>
            </a:xfrm>
          </p:grpSpPr>
          <p:sp>
            <p:nvSpPr>
              <p:cNvPr id="19" name="同心圆 18"/>
              <p:cNvSpPr/>
              <p:nvPr/>
            </p:nvSpPr>
            <p:spPr>
              <a:xfrm>
                <a:off x="9216452" y="7221413"/>
                <a:ext cx="998633" cy="998634"/>
              </a:xfrm>
              <a:prstGeom prst="donut">
                <a:avLst>
                  <a:gd name="adj" fmla="val 8808"/>
                </a:avLst>
              </a:prstGeom>
              <a:solidFill>
                <a:srgbClr val="5D617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555512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095" kern="0">
                  <a:solidFill>
                    <a:prstClr val="black"/>
                  </a:solidFill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93373" y="7298335"/>
                <a:ext cx="844790" cy="844790"/>
              </a:xfrm>
              <a:prstGeom prst="ellipse">
                <a:avLst/>
              </a:prstGeom>
            </p:spPr>
          </p:pic>
        </p:grpSp>
        <p:sp>
          <p:nvSpPr>
            <p:cNvPr id="18" name="矩形 23"/>
            <p:cNvSpPr>
              <a:spLocks noChangeArrowheads="1"/>
            </p:cNvSpPr>
            <p:nvPr/>
          </p:nvSpPr>
          <p:spPr bwMode="auto">
            <a:xfrm>
              <a:off x="20243" y="4353743"/>
              <a:ext cx="3107428" cy="344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55551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lang="zh-CN" altLang="en-US" sz="1216" kern="0">
                  <a:solidFill>
                    <a:srgbClr val="F96551"/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网易云课堂最受欢迎的付费职场课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3500355" y="1387561"/>
            <a:ext cx="5191296" cy="235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916" b="1" dirty="0">
                <a:solidFill>
                  <a:srgbClr val="E5051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2916" b="1" dirty="0">
                <a:solidFill>
                  <a:srgbClr val="E5051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和秋叶一起学</a:t>
            </a:r>
            <a:r>
              <a:rPr lang="en-US" altLang="zh-CN" sz="2916" b="1" dirty="0">
                <a:solidFill>
                  <a:srgbClr val="E5051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PPT#</a:t>
            </a:r>
          </a:p>
          <a:p>
            <a:pPr algn="ctr">
              <a:spcBef>
                <a:spcPts val="2430"/>
              </a:spcBef>
            </a:pPr>
            <a:r>
              <a:rPr lang="zh-CN" altLang="en-US" sz="3565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学员寒假读书笔记</a:t>
            </a:r>
            <a:r>
              <a:rPr lang="en-US" altLang="zh-CN" sz="3565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064</a:t>
            </a:r>
            <a:r>
              <a:rPr lang="zh-CN" altLang="en-US" sz="3565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endParaRPr lang="en-US" altLang="zh-CN" sz="3565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ts val="2430"/>
              </a:spcBef>
            </a:pPr>
            <a:r>
              <a:rPr lang="zh-CN" altLang="en-US" sz="2268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你也想做？请马上</a:t>
            </a:r>
            <a:r>
              <a:rPr lang="en-US" altLang="zh-CN" sz="2268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sz="2268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时间卡片 约定</a:t>
            </a:r>
            <a:endParaRPr lang="en-US" altLang="zh-CN" sz="2268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944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我们免费指导你做出好读书笔记</a:t>
            </a:r>
            <a:r>
              <a:rPr lang="en-US" altLang="zh-CN" sz="1944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944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325385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</a:t>
            </a:r>
            <a:r>
              <a:rPr lang="zh-CN" altLang="en-US" smtClean="0"/>
              <a:t>授权发布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682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5138" y="0"/>
            <a:ext cx="11441723" cy="68580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9771" y="362243"/>
            <a:ext cx="11732455" cy="956603"/>
          </a:xfrm>
          <a:prstGeom prst="rect">
            <a:avLst/>
          </a:prstGeom>
          <a:solidFill>
            <a:srgbClr val="E96A0F"/>
          </a:solidFill>
          <a:ln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 smtClean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目 录</a:t>
            </a:r>
            <a:endParaRPr lang="zh-CN" altLang="en-US" sz="40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1957589" y="2258991"/>
            <a:ext cx="4935580" cy="580292"/>
          </a:xfrm>
          <a:custGeom>
            <a:avLst/>
            <a:gdLst>
              <a:gd name="connsiteX0" fmla="*/ 6614 w 4935580"/>
              <a:gd name="connsiteY0" fmla="*/ 0 h 580292"/>
              <a:gd name="connsiteX1" fmla="*/ 4378146 w 4935580"/>
              <a:gd name="connsiteY1" fmla="*/ 0 h 580292"/>
              <a:gd name="connsiteX2" fmla="*/ 4935580 w 4935580"/>
              <a:gd name="connsiteY2" fmla="*/ 580292 h 580292"/>
              <a:gd name="connsiteX3" fmla="*/ 0 w 4935580"/>
              <a:gd name="connsiteY3" fmla="*/ 580292 h 580292"/>
              <a:gd name="connsiteX4" fmla="*/ 0 w 4935580"/>
              <a:gd name="connsiteY4" fmla="*/ 6885 h 5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5580" h="580292">
                <a:moveTo>
                  <a:pt x="6614" y="0"/>
                </a:moveTo>
                <a:lnTo>
                  <a:pt x="4378146" y="0"/>
                </a:lnTo>
                <a:lnTo>
                  <a:pt x="4935580" y="580292"/>
                </a:lnTo>
                <a:lnTo>
                  <a:pt x="0" y="580292"/>
                </a:lnTo>
                <a:lnTo>
                  <a:pt x="0" y="68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作者简介及前言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9872537" y="2877980"/>
            <a:ext cx="738664" cy="263995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CONTENTS</a:t>
            </a:r>
            <a:endParaRPr lang="zh-CN" altLang="en-US" sz="36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61120" y="2380632"/>
            <a:ext cx="717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/>
              <a:t>03</a:t>
            </a:r>
            <a:endParaRPr lang="zh-CN" altLang="en-US" sz="2400" dirty="0"/>
          </a:p>
        </p:txBody>
      </p:sp>
      <p:grpSp>
        <p:nvGrpSpPr>
          <p:cNvPr id="27" name="组合 26"/>
          <p:cNvGrpSpPr/>
          <p:nvPr/>
        </p:nvGrpSpPr>
        <p:grpSpPr>
          <a:xfrm>
            <a:off x="9933437" y="1562988"/>
            <a:ext cx="1205133" cy="1275106"/>
            <a:chOff x="815926" y="1519310"/>
            <a:chExt cx="1393432" cy="1474338"/>
          </a:xfrm>
        </p:grpSpPr>
        <p:sp>
          <p:nvSpPr>
            <p:cNvPr id="38" name="矩形 37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目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b="1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录</a:t>
              </a:r>
              <a:endParaRPr lang="zh-CN" altLang="en-US" sz="4000" b="1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19370" y="2041305"/>
            <a:ext cx="843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699204" y="2824026"/>
            <a:ext cx="2979368" cy="1"/>
          </a:xfrm>
          <a:prstGeom prst="line">
            <a:avLst/>
          </a:prstGeom>
          <a:ln w="28575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任意多边形 70"/>
          <p:cNvSpPr/>
          <p:nvPr/>
        </p:nvSpPr>
        <p:spPr>
          <a:xfrm>
            <a:off x="1957589" y="3152271"/>
            <a:ext cx="4935580" cy="580292"/>
          </a:xfrm>
          <a:custGeom>
            <a:avLst/>
            <a:gdLst>
              <a:gd name="connsiteX0" fmla="*/ 6614 w 4935580"/>
              <a:gd name="connsiteY0" fmla="*/ 0 h 580292"/>
              <a:gd name="connsiteX1" fmla="*/ 4378146 w 4935580"/>
              <a:gd name="connsiteY1" fmla="*/ 0 h 580292"/>
              <a:gd name="connsiteX2" fmla="*/ 4935580 w 4935580"/>
              <a:gd name="connsiteY2" fmla="*/ 580292 h 580292"/>
              <a:gd name="connsiteX3" fmla="*/ 0 w 4935580"/>
              <a:gd name="connsiteY3" fmla="*/ 580292 h 580292"/>
              <a:gd name="connsiteX4" fmla="*/ 0 w 4935580"/>
              <a:gd name="connsiteY4" fmla="*/ 6885 h 5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5580" h="580292">
                <a:moveTo>
                  <a:pt x="6614" y="0"/>
                </a:moveTo>
                <a:lnTo>
                  <a:pt x="4378146" y="0"/>
                </a:lnTo>
                <a:lnTo>
                  <a:pt x="4935580" y="580292"/>
                </a:lnTo>
                <a:lnTo>
                  <a:pt x="0" y="580292"/>
                </a:lnTo>
                <a:lnTo>
                  <a:pt x="0" y="68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在</a:t>
            </a:r>
            <a:r>
              <a:rPr lang="en-US" altLang="zh-CN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20</a:t>
            </a:r>
            <a:r>
              <a:rPr lang="zh-CN" altLang="en-US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岁打造自己的武器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8961120" y="3273912"/>
            <a:ext cx="717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/>
              <a:t>05</a:t>
            </a:r>
            <a:endParaRPr lang="zh-CN" altLang="en-US" sz="2400" dirty="0"/>
          </a:p>
        </p:txBody>
      </p:sp>
      <p:sp>
        <p:nvSpPr>
          <p:cNvPr id="73" name="文本框 72"/>
          <p:cNvSpPr txBox="1"/>
          <p:nvPr/>
        </p:nvSpPr>
        <p:spPr>
          <a:xfrm>
            <a:off x="1219370" y="2934585"/>
            <a:ext cx="843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6699204" y="3717306"/>
            <a:ext cx="2979368" cy="1"/>
          </a:xfrm>
          <a:prstGeom prst="line">
            <a:avLst/>
          </a:prstGeom>
          <a:ln w="28575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任意多边形 75"/>
          <p:cNvSpPr/>
          <p:nvPr/>
        </p:nvSpPr>
        <p:spPr>
          <a:xfrm>
            <a:off x="1957589" y="4045551"/>
            <a:ext cx="4935580" cy="580292"/>
          </a:xfrm>
          <a:custGeom>
            <a:avLst/>
            <a:gdLst>
              <a:gd name="connsiteX0" fmla="*/ 6614 w 4935580"/>
              <a:gd name="connsiteY0" fmla="*/ 0 h 580292"/>
              <a:gd name="connsiteX1" fmla="*/ 4378146 w 4935580"/>
              <a:gd name="connsiteY1" fmla="*/ 0 h 580292"/>
              <a:gd name="connsiteX2" fmla="*/ 4935580 w 4935580"/>
              <a:gd name="connsiteY2" fmla="*/ 580292 h 580292"/>
              <a:gd name="connsiteX3" fmla="*/ 0 w 4935580"/>
              <a:gd name="connsiteY3" fmla="*/ 580292 h 580292"/>
              <a:gd name="connsiteX4" fmla="*/ 0 w 4935580"/>
              <a:gd name="connsiteY4" fmla="*/ 6885 h 5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5580" h="580292">
                <a:moveTo>
                  <a:pt x="6614" y="0"/>
                </a:moveTo>
                <a:lnTo>
                  <a:pt x="4378146" y="0"/>
                </a:lnTo>
                <a:lnTo>
                  <a:pt x="4935580" y="580292"/>
                </a:lnTo>
                <a:lnTo>
                  <a:pt x="0" y="580292"/>
                </a:lnTo>
                <a:lnTo>
                  <a:pt x="0" y="68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培养对于信息的敏感度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8961120" y="4167192"/>
            <a:ext cx="717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/>
              <a:t>12</a:t>
            </a:r>
            <a:endParaRPr lang="zh-CN" altLang="en-US" sz="2400" dirty="0"/>
          </a:p>
        </p:txBody>
      </p:sp>
      <p:sp>
        <p:nvSpPr>
          <p:cNvPr id="78" name="文本框 77"/>
          <p:cNvSpPr txBox="1"/>
          <p:nvPr/>
        </p:nvSpPr>
        <p:spPr>
          <a:xfrm>
            <a:off x="1219370" y="3814325"/>
            <a:ext cx="843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>
            <a:off x="6699204" y="4610586"/>
            <a:ext cx="2979368" cy="1"/>
          </a:xfrm>
          <a:prstGeom prst="line">
            <a:avLst/>
          </a:prstGeom>
          <a:ln w="28575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任意多边形 80"/>
          <p:cNvSpPr/>
          <p:nvPr/>
        </p:nvSpPr>
        <p:spPr>
          <a:xfrm>
            <a:off x="1957589" y="4938831"/>
            <a:ext cx="4935580" cy="580292"/>
          </a:xfrm>
          <a:custGeom>
            <a:avLst/>
            <a:gdLst>
              <a:gd name="connsiteX0" fmla="*/ 6614 w 4935580"/>
              <a:gd name="connsiteY0" fmla="*/ 0 h 580292"/>
              <a:gd name="connsiteX1" fmla="*/ 4378146 w 4935580"/>
              <a:gd name="connsiteY1" fmla="*/ 0 h 580292"/>
              <a:gd name="connsiteX2" fmla="*/ 4935580 w 4935580"/>
              <a:gd name="connsiteY2" fmla="*/ 580292 h 580292"/>
              <a:gd name="connsiteX3" fmla="*/ 0 w 4935580"/>
              <a:gd name="connsiteY3" fmla="*/ 580292 h 580292"/>
              <a:gd name="connsiteX4" fmla="*/ 0 w 4935580"/>
              <a:gd name="connsiteY4" fmla="*/ 6885 h 58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5580" h="580292">
                <a:moveTo>
                  <a:pt x="6614" y="0"/>
                </a:moveTo>
                <a:lnTo>
                  <a:pt x="4378146" y="0"/>
                </a:lnTo>
                <a:lnTo>
                  <a:pt x="4935580" y="580292"/>
                </a:lnTo>
                <a:lnTo>
                  <a:pt x="0" y="580292"/>
                </a:lnTo>
                <a:lnTo>
                  <a:pt x="0" y="68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CN" altLang="en-US" sz="28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两个人一起的人生更充实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8961120" y="5060472"/>
            <a:ext cx="717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/>
              <a:t>17</a:t>
            </a:r>
            <a:endParaRPr lang="zh-CN" altLang="en-US" sz="24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219370" y="4721145"/>
            <a:ext cx="843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6699204" y="5503866"/>
            <a:ext cx="2979368" cy="1"/>
          </a:xfrm>
          <a:prstGeom prst="line">
            <a:avLst/>
          </a:prstGeom>
          <a:ln w="28575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1219370" y="2354874"/>
            <a:ext cx="738219" cy="443394"/>
          </a:xfrm>
          <a:prstGeom prst="line">
            <a:avLst/>
          </a:prstGeom>
          <a:ln w="38100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219370" y="3268395"/>
            <a:ext cx="738219" cy="443394"/>
          </a:xfrm>
          <a:prstGeom prst="line">
            <a:avLst/>
          </a:prstGeom>
          <a:ln w="38100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219370" y="4143279"/>
            <a:ext cx="738219" cy="443394"/>
          </a:xfrm>
          <a:prstGeom prst="line">
            <a:avLst/>
          </a:prstGeom>
          <a:ln w="38100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1219370" y="5056800"/>
            <a:ext cx="738219" cy="443394"/>
          </a:xfrm>
          <a:prstGeom prst="line">
            <a:avLst/>
          </a:prstGeom>
          <a:ln w="38100">
            <a:solidFill>
              <a:srgbClr val="E96A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20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一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作者简介及前言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54351" y="703385"/>
            <a:ext cx="39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作者简介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8" name="矩形 7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作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者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075353" y="3179298"/>
            <a:ext cx="10066260" cy="3066757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清水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克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彦（日）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39484" y="3522039"/>
            <a:ext cx="704593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广播电台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节目主持人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大学教师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毕业于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早稻田大学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，毕业后进入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文化广播电台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工作。</a:t>
            </a: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作为提倡“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父亲的影响力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”的教育记者也被大众所熟知，曾多次举办演讲并发表连载。</a:t>
            </a: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代表作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为什么说</a:t>
            </a:r>
            <a:r>
              <a:rPr lang="en-US" altLang="zh-CN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岁才开始发达为时已晚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每天都做出成绩的时间术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03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00" b="100000" l="400" r="99600">
                        <a14:backgroundMark x1="14800" y1="38933" x2="28000" y2="38933"/>
                        <a14:backgroundMark x1="3200" y1="57600" x2="0" y2="581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665" y="2824633"/>
            <a:ext cx="2280948" cy="3421422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233101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一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作者简介及前言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54351" y="703385"/>
            <a:ext cx="39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前言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8" name="矩形 7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前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言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258233" y="4112512"/>
            <a:ext cx="503471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人生就要先发制人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为自己树立品牌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为自己描绘一个整体的人生蓝图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50547" y="3373848"/>
            <a:ext cx="486609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培养对于信息的敏感度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zh-CN" altLang="en-US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工作上争当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第一名</a:t>
            </a: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与其一味存钱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不如将钱用于投资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异性交往拓宽自己的人脉</a:t>
            </a:r>
          </a:p>
        </p:txBody>
      </p:sp>
      <p:sp>
        <p:nvSpPr>
          <p:cNvPr id="15" name="矩形 14"/>
          <p:cNvSpPr/>
          <p:nvPr/>
        </p:nvSpPr>
        <p:spPr>
          <a:xfrm>
            <a:off x="1075353" y="3179298"/>
            <a:ext cx="10066260" cy="3066757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岁到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岁要注意的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095999" y="3155128"/>
            <a:ext cx="0" cy="3090927"/>
          </a:xfrm>
          <a:prstGeom prst="line">
            <a:avLst/>
          </a:prstGeom>
          <a:noFill/>
          <a:ln w="28575">
            <a:solidFill>
              <a:srgbClr val="E96A0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任意多边形 17"/>
          <p:cNvSpPr/>
          <p:nvPr/>
        </p:nvSpPr>
        <p:spPr>
          <a:xfrm flipH="1">
            <a:off x="7554349" y="2091716"/>
            <a:ext cx="3615397" cy="633047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rgbClr val="E96A0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 致中国的读者朋友</a:t>
            </a:r>
            <a:endParaRPr lang="zh-CN" altLang="en-US" sz="2800" dirty="0">
              <a:solidFill>
                <a:srgbClr val="E96A0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04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9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二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在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20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岁打造自己的武器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554351" y="703385"/>
            <a:ext cx="39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1.“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三分理论”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8" name="矩形 7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念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075353" y="3499680"/>
            <a:ext cx="988337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不管身处怎样的组织，只要能跻身到组织中的前</a:t>
            </a:r>
            <a:r>
              <a:rPr lang="en-US" altLang="zh-CN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，遭遇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淘汰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的可能性就很小，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晋升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加薪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的目标就很容易顺利达成。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05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75353" y="5081621"/>
            <a:ext cx="973002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岁的时候，不论处于什么样的岗位，以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学会一项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能让你进入中组织中的前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为目标会比较好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外语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某领域专业知识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6" name="矩形 15"/>
          <p:cNvSpPr/>
          <p:nvPr/>
        </p:nvSpPr>
        <p:spPr>
          <a:xfrm>
            <a:off x="1075353" y="3179298"/>
            <a:ext cx="10066260" cy="1354579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75353" y="4801876"/>
            <a:ext cx="10066260" cy="1806422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什么是“三分理论”？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1061285" y="4533877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因此，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042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二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在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20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岁打造自己的武器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554351" y="703385"/>
            <a:ext cx="39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向能者学习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06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75353" y="3581328"/>
            <a:ext cx="532353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多数情况下，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模仿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也能成为发挥创造力的捷径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踏实地向那些有能力的人学习，在这个基础上</a:t>
            </a:r>
            <a:r>
              <a:rPr lang="zh-CN" altLang="en-US" sz="2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发挥自己的创造力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，会对你的人生大有帮助。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13" name="矩形 12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学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习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075353" y="3179298"/>
            <a:ext cx="10066260" cy="3066757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模仿与创新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81" b="100000" l="13582" r="99867">
                        <a14:foregroundMark x1="38482" y1="45709" x2="18509" y2="66267"/>
                        <a14:foregroundMark x1="22770" y1="56886" x2="34088" y2="46707"/>
                        <a14:foregroundMark x1="43941" y1="42715" x2="40213" y2="47305"/>
                        <a14:backgroundMark x1="78429" y1="42116" x2="79228" y2="50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55" t="8774" b="2206"/>
          <a:stretch/>
        </p:blipFill>
        <p:spPr>
          <a:xfrm>
            <a:off x="6391882" y="2942927"/>
            <a:ext cx="4742728" cy="327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4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二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在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20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岁打造自己的武器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554351" y="703385"/>
            <a:ext cx="3924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让周围的人看到你的努力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07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97282" y="4264899"/>
            <a:ext cx="63487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让周围的人知道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你在干什么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你会</a:t>
            </a: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</a:t>
            </a:r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，即使这些东西你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正在掌握中</a:t>
            </a:r>
            <a:r>
              <a:rPr lang="zh-CN" altLang="en-US" sz="28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22" name="矩形 21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努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力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1075353" y="3109176"/>
            <a:ext cx="10060960" cy="3164624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28" name="任意多边形 27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9" b="100000" l="17310" r="73369">
                        <a14:foregroundMark x1="56458" y1="95808" x2="55126" y2="992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592" r="26848" b="13634"/>
          <a:stretch/>
        </p:blipFill>
        <p:spPr>
          <a:xfrm rot="20869835" flipH="1">
            <a:off x="7876157" y="1883682"/>
            <a:ext cx="4475503" cy="4558207"/>
          </a:xfrm>
          <a:custGeom>
            <a:avLst/>
            <a:gdLst>
              <a:gd name="connsiteX0" fmla="*/ 0 w 4475503"/>
              <a:gd name="connsiteY0" fmla="*/ 0 h 4558207"/>
              <a:gd name="connsiteX1" fmla="*/ 0 w 4475503"/>
              <a:gd name="connsiteY1" fmla="*/ 1683843 h 4558207"/>
              <a:gd name="connsiteX2" fmla="*/ 1016218 w 4475503"/>
              <a:gd name="connsiteY2" fmla="*/ 1464696 h 4558207"/>
              <a:gd name="connsiteX3" fmla="*/ 1683330 w 4475503"/>
              <a:gd name="connsiteY3" fmla="*/ 4558207 h 4558207"/>
              <a:gd name="connsiteX4" fmla="*/ 3295964 w 4475503"/>
              <a:gd name="connsiteY4" fmla="*/ 4210444 h 4558207"/>
              <a:gd name="connsiteX5" fmla="*/ 4475503 w 4475503"/>
              <a:gd name="connsiteY5" fmla="*/ 3507665 h 4558207"/>
              <a:gd name="connsiteX6" fmla="*/ 4475503 w 4475503"/>
              <a:gd name="connsiteY6" fmla="*/ 0 h 4558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75503" h="4558207">
                <a:moveTo>
                  <a:pt x="0" y="0"/>
                </a:moveTo>
                <a:lnTo>
                  <a:pt x="0" y="1683843"/>
                </a:lnTo>
                <a:lnTo>
                  <a:pt x="1016218" y="1464696"/>
                </a:lnTo>
                <a:lnTo>
                  <a:pt x="1683330" y="4558207"/>
                </a:lnTo>
                <a:lnTo>
                  <a:pt x="3295964" y="4210444"/>
                </a:lnTo>
                <a:lnTo>
                  <a:pt x="4475503" y="3507665"/>
                </a:lnTo>
                <a:lnTo>
                  <a:pt x="4475503" y="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 rot="1678501">
            <a:off x="5642084" y="1783118"/>
            <a:ext cx="2293154" cy="369332"/>
          </a:xfrm>
          <a:prstGeom prst="rect">
            <a:avLst/>
          </a:prstGeom>
          <a:noFill/>
        </p:spPr>
        <p:txBody>
          <a:bodyPr wrap="square" rtlCol="0">
            <a:prstTxWarp prst="textFadeRight">
              <a:avLst/>
            </a:prstTxWarp>
            <a:spAutoFit/>
          </a:bodyPr>
          <a:lstStyle/>
          <a:p>
            <a:pPr algn="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在学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 rot="981995">
            <a:off x="5402376" y="2255089"/>
            <a:ext cx="2293154" cy="369332"/>
          </a:xfrm>
          <a:prstGeom prst="rect">
            <a:avLst/>
          </a:prstGeom>
          <a:noFill/>
        </p:spPr>
        <p:txBody>
          <a:bodyPr wrap="square" rtlCol="0">
            <a:prstTxWarp prst="textFadeRight">
              <a:avLst/>
            </a:prstTxWarp>
            <a:spAutoFit/>
          </a:bodyPr>
          <a:lstStyle/>
          <a:p>
            <a:pPr algn="r"/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我在考驾照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 rot="203106">
            <a:off x="5238322" y="2782171"/>
            <a:ext cx="2293154" cy="369332"/>
          </a:xfrm>
          <a:prstGeom prst="rect">
            <a:avLst/>
          </a:prstGeom>
          <a:noFill/>
        </p:spPr>
        <p:txBody>
          <a:bodyPr wrap="square" rtlCol="0">
            <a:prstTxWarp prst="textFadeRight">
              <a:avLst/>
            </a:prstTxWarp>
            <a:spAutoFit/>
          </a:bodyPr>
          <a:lstStyle/>
          <a:p>
            <a:pPr algn="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在学吉他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801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二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在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20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岁打造自己的武器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学会使用礼貌用语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08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353" y="3109176"/>
            <a:ext cx="10060960" cy="3164624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168" b="100000" l="0" r="100000">
                        <a14:foregroundMark x1="23169" y1="43513" x2="26099" y2="47904"/>
                        <a14:foregroundMark x1="49534" y1="26547" x2="47803" y2="38723"/>
                        <a14:backgroundMark x1="32623" y1="19561" x2="30626" y2="36128"/>
                        <a14:backgroundMark x1="30360" y1="54890" x2="30360" y2="78244"/>
                        <a14:backgroundMark x1="43941" y1="54291" x2="41145" y2="80838"/>
                        <a14:backgroundMark x1="57390" y1="62076" x2="56991" y2="80040"/>
                        <a14:backgroundMark x1="44474" y1="21158" x2="43409" y2="39321"/>
                        <a14:backgroundMark x1="56192" y1="20160" x2="55925" y2="34531"/>
                        <a14:backgroundMark x1="70306" y1="70259" x2="70040" y2="80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84" t="15389" r="17689"/>
          <a:stretch/>
        </p:blipFill>
        <p:spPr>
          <a:xfrm>
            <a:off x="6117101" y="2570805"/>
            <a:ext cx="5019212" cy="3701400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22" name="矩形 21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礼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貌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任意多边形 31"/>
          <p:cNvSpPr/>
          <p:nvPr/>
        </p:nvSpPr>
        <p:spPr>
          <a:xfrm>
            <a:off x="1061285" y="2881256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经常用到的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句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礼貌用语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75353" y="3700904"/>
            <a:ext cx="5020647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拜托您了</a:t>
            </a:r>
            <a:endParaRPr lang="en-US" altLang="zh-CN" sz="2800" dirty="0" smtClean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zh-CN" sz="105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非常感谢</a:t>
            </a:r>
            <a:endParaRPr lang="en-US" altLang="zh-CN" sz="2800" dirty="0" smtClean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zh-CN" sz="105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非常</a:t>
            </a:r>
            <a:r>
              <a:rPr lang="zh-CN" altLang="en-US" sz="28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抱歉</a:t>
            </a:r>
            <a:endParaRPr lang="en-US" altLang="zh-CN" sz="2800" dirty="0" smtClean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zh-CN" sz="105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对不起我先失陪了</a:t>
            </a:r>
          </a:p>
        </p:txBody>
      </p:sp>
    </p:spTree>
    <p:extLst>
      <p:ext uri="{BB962C8B-B14F-4D97-AF65-F5344CB8AC3E}">
        <p14:creationId xmlns:p14="http://schemas.microsoft.com/office/powerpoint/2010/main" val="34785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>
            <a:off x="375138" y="0"/>
            <a:ext cx="11441723" cy="6858000"/>
          </a:xfrm>
          <a:custGeom>
            <a:avLst/>
            <a:gdLst>
              <a:gd name="connsiteX0" fmla="*/ 0 w 11441723"/>
              <a:gd name="connsiteY0" fmla="*/ 1317868 h 6858000"/>
              <a:gd name="connsiteX1" fmla="*/ 6809670 w 11441723"/>
              <a:gd name="connsiteY1" fmla="*/ 1317868 h 6858000"/>
              <a:gd name="connsiteX2" fmla="*/ 6994214 w 11441723"/>
              <a:gd name="connsiteY2" fmla="*/ 1317868 h 6858000"/>
              <a:gd name="connsiteX3" fmla="*/ 11441723 w 11441723"/>
              <a:gd name="connsiteY3" fmla="*/ 1317868 h 6858000"/>
              <a:gd name="connsiteX4" fmla="*/ 11441723 w 11441723"/>
              <a:gd name="connsiteY4" fmla="*/ 6858000 h 6858000"/>
              <a:gd name="connsiteX5" fmla="*/ 0 w 11441723"/>
              <a:gd name="connsiteY5" fmla="*/ 6858000 h 6858000"/>
              <a:gd name="connsiteX6" fmla="*/ 0 w 11441723"/>
              <a:gd name="connsiteY6" fmla="*/ 0 h 6858000"/>
              <a:gd name="connsiteX7" fmla="*/ 11441723 w 11441723"/>
              <a:gd name="connsiteY7" fmla="*/ 0 h 6858000"/>
              <a:gd name="connsiteX8" fmla="*/ 11441723 w 11441723"/>
              <a:gd name="connsiteY8" fmla="*/ 1153551 h 6858000"/>
              <a:gd name="connsiteX9" fmla="*/ 6915558 w 11441723"/>
              <a:gd name="connsiteY9" fmla="*/ 1153551 h 6858000"/>
              <a:gd name="connsiteX10" fmla="*/ 6539672 w 11441723"/>
              <a:gd name="connsiteY10" fmla="*/ 368300 h 6858000"/>
              <a:gd name="connsiteX11" fmla="*/ 2408 w 11441723"/>
              <a:gd name="connsiteY11" fmla="*/ 368300 h 6858000"/>
              <a:gd name="connsiteX12" fmla="*/ 0 w 11441723"/>
              <a:gd name="connsiteY12" fmla="*/ 3733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41723" h="6858000">
                <a:moveTo>
                  <a:pt x="0" y="1317868"/>
                </a:moveTo>
                <a:lnTo>
                  <a:pt x="6809670" y="1317868"/>
                </a:lnTo>
                <a:lnTo>
                  <a:pt x="6994214" y="1317868"/>
                </a:lnTo>
                <a:lnTo>
                  <a:pt x="11441723" y="1317868"/>
                </a:lnTo>
                <a:lnTo>
                  <a:pt x="1144172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441723" y="0"/>
                </a:lnTo>
                <a:lnTo>
                  <a:pt x="11441723" y="1153551"/>
                </a:lnTo>
                <a:lnTo>
                  <a:pt x="6915558" y="1153551"/>
                </a:lnTo>
                <a:lnTo>
                  <a:pt x="6539672" y="368300"/>
                </a:lnTo>
                <a:lnTo>
                  <a:pt x="2408" y="368300"/>
                </a:lnTo>
                <a:lnTo>
                  <a:pt x="0" y="37333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方正粗宋_GBK" panose="03000509000000000000" pitchFamily="65" charset="-122"/>
              <a:ea typeface="方正粗宋_GBK" panose="03000509000000000000" pitchFamily="65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5138" y="466770"/>
            <a:ext cx="6532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三</a:t>
            </a:r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.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培养对于信息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的敏感度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287065" y="703385"/>
            <a:ext cx="4192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b="1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学会甄别信息</a:t>
            </a:r>
            <a:endParaRPr lang="zh-CN" altLang="en-US" sz="2400" b="1" dirty="0">
              <a:solidFill>
                <a:srgbClr val="E96A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958732" y="0"/>
            <a:ext cx="858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09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354" y="3268454"/>
            <a:ext cx="10080326" cy="3003750"/>
          </a:xfrm>
          <a:prstGeom prst="rect">
            <a:avLst/>
          </a:prstGeom>
          <a:noFill/>
          <a:ln w="28575">
            <a:solidFill>
              <a:srgbClr val="E96A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659934" y="1464711"/>
            <a:ext cx="84957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当今社会是一个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信息泛滥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的社会。你只有善于从海量信息中有效地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甄别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对自己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的那一部分信息，并且善于地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抓住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dirty="0" smtClean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它，才有可能获得成功。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1061286" y="2965573"/>
            <a:ext cx="4262511" cy="547744"/>
          </a:xfrm>
          <a:custGeom>
            <a:avLst/>
            <a:gdLst>
              <a:gd name="connsiteX0" fmla="*/ 0 w 4262511"/>
              <a:gd name="connsiteY0" fmla="*/ 0 h 661185"/>
              <a:gd name="connsiteX1" fmla="*/ 3914331 w 4262511"/>
              <a:gd name="connsiteY1" fmla="*/ 0 h 661185"/>
              <a:gd name="connsiteX2" fmla="*/ 4262511 w 4262511"/>
              <a:gd name="connsiteY2" fmla="*/ 661185 h 661185"/>
              <a:gd name="connsiteX3" fmla="*/ 0 w 4262511"/>
              <a:gd name="connsiteY3" fmla="*/ 661185 h 66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2511" h="661185">
                <a:moveTo>
                  <a:pt x="0" y="0"/>
                </a:moveTo>
                <a:lnTo>
                  <a:pt x="3914331" y="0"/>
                </a:lnTo>
                <a:lnTo>
                  <a:pt x="4262511" y="661185"/>
                </a:lnTo>
                <a:lnTo>
                  <a:pt x="0" y="661185"/>
                </a:lnTo>
                <a:close/>
              </a:path>
            </a:pathLst>
          </a:custGeom>
          <a:solidFill>
            <a:srgbClr val="E9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为了获得成功，应注意的两点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91064" y="3669357"/>
            <a:ext cx="976766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当会见朋友或者遇到比较难得、少有的机会时，好好考虑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哪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些东西是对自己没有益处的。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40000"/>
              </a:lnSpc>
            </a:pP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4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如果是从媒体或者通过小道消息获得了比较有意思的情报，哪怕那些情报与现在的工作无关，也要直接试着想想什么时候，哪些东西是不能够使用的。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061285" y="1449658"/>
            <a:ext cx="1205133" cy="1275106"/>
            <a:chOff x="815926" y="1519310"/>
            <a:chExt cx="1393432" cy="1474338"/>
          </a:xfrm>
        </p:grpSpPr>
        <p:sp>
          <p:nvSpPr>
            <p:cNvPr id="11" name="矩形 10"/>
            <p:cNvSpPr/>
            <p:nvPr/>
          </p:nvSpPr>
          <p:spPr>
            <a:xfrm>
              <a:off x="815926" y="1519310"/>
              <a:ext cx="1055077" cy="1055077"/>
            </a:xfrm>
            <a:prstGeom prst="rect">
              <a:avLst/>
            </a:prstGeom>
            <a:solidFill>
              <a:srgbClr val="E96A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甄</a:t>
              </a:r>
              <a:endPara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477400" y="2261689"/>
              <a:ext cx="731958" cy="7319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E96A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solidFill>
                    <a:srgbClr val="E96A0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别</a:t>
              </a:r>
              <a:endParaRPr lang="zh-CN" altLang="en-US" sz="4000" dirty="0">
                <a:solidFill>
                  <a:srgbClr val="E96A0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24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1353</Words>
  <Application>Microsoft Office PowerPoint</Application>
  <PresentationFormat>宽屏</PresentationFormat>
  <Paragraphs>215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方正大黑简体</vt:lpstr>
      <vt:lpstr>微软雅黑</vt:lpstr>
      <vt:lpstr>方正粗宋简体</vt:lpstr>
      <vt:lpstr>Arial</vt:lpstr>
      <vt:lpstr>Verdana</vt:lpstr>
      <vt:lpstr>方正正中黑简体</vt:lpstr>
      <vt:lpstr>方正粗宋_GBK</vt:lpstr>
      <vt:lpstr>Calibri</vt:lpstr>
      <vt:lpstr>方正正黑简体</vt:lpstr>
      <vt:lpstr>宋体</vt:lpstr>
      <vt:lpstr>Calibri Light</vt:lpstr>
      <vt:lpstr>Wingdings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南阳师范学院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陈庆军</dc:creator>
  <cp:lastModifiedBy>YANGS-PC</cp:lastModifiedBy>
  <cp:revision>53</cp:revision>
  <dcterms:created xsi:type="dcterms:W3CDTF">2014-03-19T07:05:42Z</dcterms:created>
  <dcterms:modified xsi:type="dcterms:W3CDTF">2015-12-10T14:24:07Z</dcterms:modified>
</cp:coreProperties>
</file>

<file path=docProps/thumbnail.jpeg>
</file>